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4F7"/>
          </a:solidFill>
        </a:fill>
      </a:tcStyle>
    </a:wholeTbl>
    <a:band2H>
      <a:tcTxStyle b="def" i="def"/>
      <a:tcStyle>
        <a:tcBdr/>
        <a:fill>
          <a:solidFill>
            <a:srgbClr val="E7EBFB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8DAEE"/>
          </a:solidFill>
        </a:fill>
      </a:tcStyle>
    </a:wholeTbl>
    <a:band2H>
      <a:tcTxStyle b="def" i="def"/>
      <a:tcStyle>
        <a:tcBdr/>
        <a:fill>
          <a:solidFill>
            <a:srgbClr val="F4ED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9D4"/>
          </a:solidFill>
        </a:fill>
      </a:tcStyle>
    </a:wholeTbl>
    <a:band2H>
      <a:tcTxStyle b="def" i="def"/>
      <a:tcStyle>
        <a:tcBdr/>
        <a:fill>
          <a:solidFill>
            <a:srgbClr val="E7F4E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640080" y="1371599"/>
            <a:ext cx="6675120" cy="2951826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640080" y="4584879"/>
            <a:ext cx="6675120" cy="12878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30000"/>
              </a:lnSpc>
              <a:buSzTx/>
              <a:buFontTx/>
              <a:buNone/>
              <a:defRPr b="1" cap="all" spc="300" sz="1800"/>
            </a:lvl1pPr>
            <a:lvl2pPr marL="0" indent="457200">
              <a:lnSpc>
                <a:spcPct val="130000"/>
              </a:lnSpc>
              <a:buSzTx/>
              <a:buFontTx/>
              <a:buNone/>
              <a:defRPr b="1" cap="all" spc="300" sz="1800"/>
            </a:lvl2pPr>
            <a:lvl3pPr marL="0" indent="914400">
              <a:lnSpc>
                <a:spcPct val="130000"/>
              </a:lnSpc>
              <a:buSzTx/>
              <a:buFontTx/>
              <a:buNone/>
              <a:defRPr b="1" cap="all" spc="300" sz="1800"/>
            </a:lvl3pPr>
            <a:lvl4pPr marL="0" indent="1371600">
              <a:lnSpc>
                <a:spcPct val="130000"/>
              </a:lnSpc>
              <a:buSzTx/>
              <a:buFontTx/>
              <a:buNone/>
              <a:defRPr b="1" cap="all" spc="300" sz="1800"/>
            </a:lvl4pPr>
            <a:lvl5pPr marL="0" indent="1828800">
              <a:lnSpc>
                <a:spcPct val="130000"/>
              </a:lnSpc>
              <a:buSzTx/>
              <a:buFontTx/>
              <a:buNone/>
              <a:defRPr b="1" cap="all" spc="300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/>
          <p:nvPr>
            <p:ph type="title"/>
          </p:nvPr>
        </p:nvSpPr>
        <p:spPr>
          <a:xfrm>
            <a:off x="640080" y="1371600"/>
            <a:ext cx="3859398" cy="145172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96" name="Picture Placeholder 2"/>
          <p:cNvSpPr/>
          <p:nvPr>
            <p:ph type="pic" idx="21"/>
          </p:nvPr>
        </p:nvSpPr>
        <p:spPr>
          <a:xfrm>
            <a:off x="4937759" y="1033271"/>
            <a:ext cx="6592825" cy="516636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7" name="Body Level One…"/>
          <p:cNvSpPr txBox="1"/>
          <p:nvPr>
            <p:ph type="body" sz="quarter" idx="1"/>
          </p:nvPr>
        </p:nvSpPr>
        <p:spPr>
          <a:xfrm>
            <a:off x="640080" y="2972167"/>
            <a:ext cx="3859398" cy="3226825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 0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xfrm>
            <a:off x="640080" y="1371599"/>
            <a:ext cx="6675120" cy="2951826"/>
          </a:xfrm>
          <a:prstGeom prst="rect">
            <a:avLst/>
          </a:prstGeom>
        </p:spPr>
        <p:txBody>
          <a:bodyPr/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40080" y="4584879"/>
            <a:ext cx="6675120" cy="128788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30000"/>
              </a:lnSpc>
              <a:buSzTx/>
              <a:buFontTx/>
              <a:buNone/>
              <a:defRPr b="1" cap="all" spc="300" sz="1800">
                <a:solidFill>
                  <a:srgbClr val="FFFFFF"/>
                </a:solidFill>
              </a:defRPr>
            </a:lvl1pPr>
            <a:lvl2pPr marL="0" indent="457200">
              <a:lnSpc>
                <a:spcPct val="130000"/>
              </a:lnSpc>
              <a:buSzTx/>
              <a:buFontTx/>
              <a:buNone/>
              <a:defRPr b="1" cap="all" spc="300" sz="1800">
                <a:solidFill>
                  <a:srgbClr val="FFFFFF"/>
                </a:solidFill>
              </a:defRPr>
            </a:lvl2pPr>
            <a:lvl3pPr marL="0" indent="914400">
              <a:lnSpc>
                <a:spcPct val="130000"/>
              </a:lnSpc>
              <a:buSzTx/>
              <a:buFontTx/>
              <a:buNone/>
              <a:defRPr b="1" cap="all" spc="300" sz="1800">
                <a:solidFill>
                  <a:srgbClr val="FFFFFF"/>
                </a:solidFill>
              </a:defRPr>
            </a:lvl3pPr>
            <a:lvl4pPr marL="0" indent="1371600">
              <a:lnSpc>
                <a:spcPct val="130000"/>
              </a:lnSpc>
              <a:buSzTx/>
              <a:buFontTx/>
              <a:buNone/>
              <a:defRPr b="1" cap="all" spc="300" sz="1800">
                <a:solidFill>
                  <a:srgbClr val="FFFFFF"/>
                </a:solidFill>
              </a:defRPr>
            </a:lvl4pPr>
            <a:lvl5pPr marL="0" indent="1828800">
              <a:lnSpc>
                <a:spcPct val="130000"/>
              </a:lnSpc>
              <a:buSzTx/>
              <a:buFontTx/>
              <a:buNone/>
              <a:defRPr b="1" cap="all" spc="300" sz="1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idx="1"/>
          </p:nvPr>
        </p:nvSpPr>
        <p:spPr>
          <a:xfrm>
            <a:off x="640080" y="2633472"/>
            <a:ext cx="10890929" cy="356616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640080" y="1291366"/>
            <a:ext cx="9214885" cy="3159975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640080" y="5018566"/>
            <a:ext cx="7907080" cy="107389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traight Connector 6"/>
          <p:cNvSpPr/>
          <p:nvPr/>
        </p:nvSpPr>
        <p:spPr>
          <a:xfrm>
            <a:off x="716280" y="4715233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sz="half" idx="1"/>
          </p:nvPr>
        </p:nvSpPr>
        <p:spPr>
          <a:xfrm>
            <a:off x="640080" y="2633472"/>
            <a:ext cx="5212080" cy="356616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/>
          <p:nvPr>
            <p:ph type="title"/>
          </p:nvPr>
        </p:nvSpPr>
        <p:spPr>
          <a:xfrm>
            <a:off x="640079" y="1371599"/>
            <a:ext cx="10890930" cy="93975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640079" y="2311351"/>
            <a:ext cx="5212080" cy="69537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cap="all" spc="300" sz="1800"/>
            </a:lvl1pPr>
            <a:lvl2pPr marL="0" indent="457200">
              <a:buSzTx/>
              <a:buFontTx/>
              <a:buNone/>
              <a:defRPr b="1" cap="all" spc="300" sz="1800"/>
            </a:lvl2pPr>
            <a:lvl3pPr marL="0" indent="914400">
              <a:buSzTx/>
              <a:buFontTx/>
              <a:buNone/>
              <a:defRPr b="1" cap="all" spc="300" sz="1800"/>
            </a:lvl3pPr>
            <a:lvl4pPr marL="0" indent="1371600">
              <a:buSzTx/>
              <a:buFontTx/>
              <a:buNone/>
              <a:defRPr b="1" cap="all" spc="300" sz="1800"/>
            </a:lvl4pPr>
            <a:lvl5pPr marL="0" indent="1828800">
              <a:buSzTx/>
              <a:buFontTx/>
              <a:buNone/>
              <a:defRPr b="1" cap="all" spc="300"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Text Placeholder 4"/>
          <p:cNvSpPr/>
          <p:nvPr>
            <p:ph type="body" sz="quarter" idx="21"/>
          </p:nvPr>
        </p:nvSpPr>
        <p:spPr>
          <a:xfrm>
            <a:off x="6318927" y="2311351"/>
            <a:ext cx="5212081" cy="695374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cap="all" spc="300" sz="1800"/>
            </a:pP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Text"/>
          <p:cNvSpPr txBox="1"/>
          <p:nvPr>
            <p:ph type="title"/>
          </p:nvPr>
        </p:nvSpPr>
        <p:spPr>
          <a:xfrm>
            <a:off x="640080" y="1371600"/>
            <a:ext cx="3859398" cy="145172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/>
          </p:nvPr>
        </p:nvSpPr>
        <p:spPr>
          <a:xfrm>
            <a:off x="4936518" y="1031001"/>
            <a:ext cx="6594491" cy="51663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531876" indent="-266700">
              <a:defRPr sz="2800"/>
            </a:lvl2pPr>
            <a:lvl3pPr marL="822959" indent="-320039">
              <a:defRPr sz="2800"/>
            </a:lvl3pPr>
            <a:lvl4pPr marL="1210310" indent="-444500">
              <a:defRPr sz="2800"/>
            </a:lvl4pPr>
            <a:lvl5pPr marL="1425447" indent="-3556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" name="Text Placeholder 3"/>
          <p:cNvSpPr/>
          <p:nvPr>
            <p:ph type="body" sz="quarter" idx="21"/>
          </p:nvPr>
        </p:nvSpPr>
        <p:spPr>
          <a:xfrm>
            <a:off x="640080" y="2972168"/>
            <a:ext cx="3859398" cy="322682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8"/>
          <p:cNvSpPr/>
          <p:nvPr/>
        </p:nvSpPr>
        <p:spPr>
          <a:xfrm>
            <a:off x="713231" y="1031001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640079" y="1371600"/>
            <a:ext cx="10890930" cy="109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223532" y="6431562"/>
            <a:ext cx="307478" cy="214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b="1" cap="all" spc="300" sz="9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28600" marR="0" indent="-2286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519176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788669" marR="0" indent="-28575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174024" marR="0" indent="-408214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396419" marR="0" indent="-326571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87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5400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29972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4544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3911600" marR="0" indent="-254000" algn="l" defTabSz="914400" rtl="0" latinLnBrk="0">
        <a:lnSpc>
          <a:spcPct val="12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0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0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https://assetstore.unity.com/packages/2d/textures-materials/floors/outdoor-ground-textures-12555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https://assetstore.unity.com/packages/3d/environments/planets-of-the-solar-system-3d-90219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2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https://assetstore.unity.com/packages/2d/textures-materials/sky/nebula-skyboxes-219924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20.png"/><Relationship Id="rId6" Type="http://schemas.openxmlformats.org/officeDocument/2006/relationships/image" Target="../media/image3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7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hyperlink" Target="https://www.1001fonts.com/cyber-alert-font.html" TargetMode="External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8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hyperlink" Target="https://code.visualstudio.com/" TargetMode="External"/><Relationship Id="rId4" Type="http://schemas.openxmlformats.org/officeDocument/2006/relationships/image" Target="../media/image9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53.png"/><Relationship Id="rId5" Type="http://schemas.openxmlformats.org/officeDocument/2006/relationships/hyperlink" Target="https://www.fontspace.com/sd-dystopian-font-f109410" TargetMode="External"/><Relationship Id="rId6" Type="http://schemas.openxmlformats.org/officeDocument/2006/relationships/image" Target="../media/image157.png"/><Relationship Id="rId7" Type="http://schemas.openxmlformats.org/officeDocument/2006/relationships/image" Target="../media/image158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hyperlink" Target="https://www.youtube.com/watch?v=CMeCrxrMlaY&amp;ab_channel=GUNSHIPMUSIC" TargetMode="External"/><Relationship Id="rId5" Type="http://schemas.openxmlformats.org/officeDocument/2006/relationships/hyperlink" Target="https://www.youtube.com/watch?v=HTXiJpCDiH4&amp;ab_channel=LightningEditor" TargetMode="External"/><Relationship Id="rId6" Type="http://schemas.openxmlformats.org/officeDocument/2006/relationships/hyperlink" Target="https://www.youtube.com/watch?v=mQSmVZU5EL4&amp;ab_channel=GamingSoundFX" TargetMode="External"/><Relationship Id="rId7" Type="http://schemas.openxmlformats.org/officeDocument/2006/relationships/hyperlink" Target="https://y2mate.nu/en-Okvf/" TargetMode="External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Relationship Id="rId12" Type="http://schemas.openxmlformats.org/officeDocument/2006/relationships/image" Target="../media/image182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0.png"/><Relationship Id="rId4" Type="http://schemas.openxmlformats.org/officeDocument/2006/relationships/image" Target="../media/image193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0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5320" r="0" b="38431"/>
          <a:stretch>
            <a:fillRect/>
          </a:stretch>
        </p:blipFill>
        <p:spPr>
          <a:xfrm>
            <a:off x="2" y="151"/>
            <a:ext cx="12191998" cy="6857849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Rectangle 55"/>
          <p:cNvSpPr/>
          <p:nvPr/>
        </p:nvSpPr>
        <p:spPr>
          <a:xfrm>
            <a:off x="-406" y="25400"/>
            <a:ext cx="8543515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Başlık 1"/>
          <p:cNvSpPr txBox="1"/>
          <p:nvPr>
            <p:ph type="title"/>
          </p:nvPr>
        </p:nvSpPr>
        <p:spPr>
          <a:xfrm>
            <a:off x="640079" y="1371600"/>
            <a:ext cx="5758631" cy="269686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1800"/>
            </a:pPr>
            <a:r>
              <a:t>Oyun Programlama – II</a:t>
            </a:r>
            <a:br/>
            <a:br/>
            <a:r>
              <a:t>Projenin sunumu</a:t>
            </a:r>
            <a:br/>
            <a:br/>
            <a:r>
              <a:t>-Platform/Parkur oyunu</a:t>
            </a:r>
            <a:br/>
            <a:br/>
            <a:r>
              <a:t>-Özgür Eyyupoğlu</a:t>
            </a:r>
            <a:br/>
            <a:br/>
          </a:p>
        </p:txBody>
      </p:sp>
      <p:sp>
        <p:nvSpPr>
          <p:cNvPr id="111" name="Alt Başlık 2"/>
          <p:cNvSpPr txBox="1"/>
          <p:nvPr>
            <p:ph type="body" sz="quarter" idx="1"/>
          </p:nvPr>
        </p:nvSpPr>
        <p:spPr>
          <a:xfrm>
            <a:off x="640080" y="4584879"/>
            <a:ext cx="6402573" cy="1287888"/>
          </a:xfrm>
          <a:prstGeom prst="rect">
            <a:avLst/>
          </a:prstGeom>
        </p:spPr>
        <p:txBody>
          <a:bodyPr/>
          <a:lstStyle/>
          <a:p>
            <a:pPr/>
            <a:r>
              <a:t>Sunumda detaylı açıklamalar ve adımlarla, oyunun yapılış rehberini inceleyebilirsiniz. </a:t>
            </a:r>
          </a:p>
        </p:txBody>
      </p:sp>
      <p:sp>
        <p:nvSpPr>
          <p:cNvPr id="112" name="Straight Connector 57"/>
          <p:cNvSpPr/>
          <p:nvPr/>
        </p:nvSpPr>
        <p:spPr>
          <a:xfrm>
            <a:off x="718052" y="1031001"/>
            <a:ext cx="978861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400"/>
                                        <p:tgtEl>
                                          <p:spTgt spid="1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4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0" grpId="1"/>
      <p:bldP build="p" bldLvl="1" animBg="1" rev="0" advAuto="0" spid="111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8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5320" r="0" b="38431"/>
          <a:stretch>
            <a:fillRect/>
          </a:stretch>
        </p:blipFill>
        <p:spPr>
          <a:xfrm>
            <a:off x="2" y="151"/>
            <a:ext cx="12191998" cy="6857849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ectangle 55"/>
          <p:cNvSpPr/>
          <p:nvPr/>
        </p:nvSpPr>
        <p:spPr>
          <a:xfrm>
            <a:off x="-406" y="0"/>
            <a:ext cx="8543515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5" name="Başlık 1"/>
          <p:cNvSpPr txBox="1"/>
          <p:nvPr>
            <p:ph type="title"/>
          </p:nvPr>
        </p:nvSpPr>
        <p:spPr>
          <a:xfrm>
            <a:off x="413936" y="1165248"/>
            <a:ext cx="8129173" cy="5491179"/>
          </a:xfrm>
          <a:prstGeom prst="rect">
            <a:avLst/>
          </a:prstGeom>
        </p:spPr>
        <p:txBody>
          <a:bodyPr/>
          <a:lstStyle/>
          <a:p>
            <a:pPr defTabSz="795527">
              <a:defRPr sz="1566"/>
            </a:pPr>
            <a:r>
              <a:t>2. Unity Tools (isteğe bağlı ama önerilir)</a:t>
            </a:r>
            <a:br/>
            <a:r>
              <a:t>Ne işe yarar?</a:t>
            </a:r>
            <a:br/>
            <a:r>
              <a:t>Unity kodlarını ve sınıflarını daha düzgün gösterir</a:t>
            </a:r>
            <a:br/>
            <a:r>
              <a:t>Kod içinde "MonoBehaviour", "SerializeField" gibi Unity özel yapılarını daha iyi işler.</a:t>
            </a:r>
            <a:br/>
            <a:br/>
            <a:r>
              <a:t>3. Debugger for Unity (isteğe bağlı)</a:t>
            </a:r>
            <a:br/>
            <a:r>
              <a:t>Ne işe yarar?</a:t>
            </a:r>
            <a:br/>
            <a:r>
              <a:t>Unity projelerinde adım adım kod çalıştırma (debugging) yapmanı sağlar.</a:t>
            </a:r>
            <a:br/>
            <a:br/>
            <a:r>
              <a:t>4. .NET Install Tool for Extension Authors</a:t>
            </a:r>
            <a:br/>
            <a:r>
              <a:t>Bu eklenti bazı sistemlerde otomatik kurulu olmayabilir ama OmniSharp'ın düzgün çalışması için gerekebilir.</a:t>
            </a:r>
            <a:br/>
            <a:br/>
            <a:r>
              <a:t>Eklentileri yükledikten sonra, VS Code’u kapatıp yeniden aç.</a:t>
            </a:r>
            <a:br/>
            <a:br/>
            <a:br/>
            <a:br/>
            <a:br/>
            <a:br/>
            <a:br/>
            <a:br/>
            <a:br/>
            <a:r>
              <a:rPr sz="1392"/>
              <a:t> </a:t>
            </a:r>
          </a:p>
        </p:txBody>
      </p:sp>
      <p:sp>
        <p:nvSpPr>
          <p:cNvPr id="186" name="Alt Başlık 2"/>
          <p:cNvSpPr txBox="1"/>
          <p:nvPr>
            <p:ph type="body" sz="quarter" idx="1"/>
          </p:nvPr>
        </p:nvSpPr>
        <p:spPr>
          <a:xfrm>
            <a:off x="413938" y="-143589"/>
            <a:ext cx="7815663" cy="789300"/>
          </a:xfrm>
          <a:prstGeom prst="rect">
            <a:avLst/>
          </a:prstGeom>
        </p:spPr>
        <p:txBody>
          <a:bodyPr/>
          <a:lstStyle/>
          <a:p>
            <a:pPr/>
            <a:r>
              <a:t>6. VS Code'da Gerekli Eklentiler (Extensions)</a:t>
            </a:r>
          </a:p>
        </p:txBody>
      </p:sp>
      <p:sp>
        <p:nvSpPr>
          <p:cNvPr id="187" name="Straight Connector 57"/>
          <p:cNvSpPr/>
          <p:nvPr/>
        </p:nvSpPr>
        <p:spPr>
          <a:xfrm>
            <a:off x="718052" y="1031001"/>
            <a:ext cx="978861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400"/>
                                        <p:tgtEl>
                                          <p:spTgt spid="1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4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" grpId="1"/>
      <p:bldP build="p" bldLvl="1" animBg="1" rev="0" advAuto="0" spid="186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5320" r="0" b="38431"/>
          <a:stretch>
            <a:fillRect/>
          </a:stretch>
        </p:blipFill>
        <p:spPr>
          <a:xfrm>
            <a:off x="2" y="151"/>
            <a:ext cx="12191998" cy="6857849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Rectangle 55"/>
          <p:cNvSpPr/>
          <p:nvPr/>
        </p:nvSpPr>
        <p:spPr>
          <a:xfrm>
            <a:off x="-406" y="0"/>
            <a:ext cx="8543515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2" name="Başlık 1"/>
          <p:cNvSpPr txBox="1"/>
          <p:nvPr>
            <p:ph type="title"/>
          </p:nvPr>
        </p:nvSpPr>
        <p:spPr>
          <a:xfrm>
            <a:off x="323114" y="2080566"/>
            <a:ext cx="7513195" cy="3818789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2. Unity Tools (isteğe bağlı ama önerilir)</a:t>
            </a:r>
            <a:br/>
            <a:r>
              <a:t>Ne işe yarar?</a:t>
            </a:r>
            <a:br/>
            <a:r>
              <a:t>Unity kodlarını ve sınıflarını daha düzgün gösterir</a:t>
            </a:r>
            <a:br/>
            <a:r>
              <a:t>Kod içinde "MonoBehaviour", "SerializeField" gibi Unity özel yapılarını daha iyi işler.</a:t>
            </a:r>
            <a:br/>
            <a:br/>
            <a:br/>
            <a:br/>
            <a:r>
              <a:t> </a:t>
            </a:r>
          </a:p>
        </p:txBody>
      </p:sp>
      <p:sp>
        <p:nvSpPr>
          <p:cNvPr id="193" name="Alt Başlık 2"/>
          <p:cNvSpPr txBox="1"/>
          <p:nvPr>
            <p:ph type="body" sz="quarter" idx="1"/>
          </p:nvPr>
        </p:nvSpPr>
        <p:spPr>
          <a:xfrm>
            <a:off x="363519" y="731982"/>
            <a:ext cx="7815663" cy="789300"/>
          </a:xfrm>
          <a:prstGeom prst="rect">
            <a:avLst/>
          </a:prstGeom>
        </p:spPr>
        <p:txBody>
          <a:bodyPr/>
          <a:lstStyle/>
          <a:p>
            <a:pPr/>
            <a:r>
              <a:t>6. VS Code'da Gerekli Eklentiler (Extensions)</a:t>
            </a:r>
          </a:p>
        </p:txBody>
      </p:sp>
      <p:sp>
        <p:nvSpPr>
          <p:cNvPr id="194" name="Straight Connector 57"/>
          <p:cNvSpPr/>
          <p:nvPr/>
        </p:nvSpPr>
        <p:spPr>
          <a:xfrm>
            <a:off x="718052" y="1031001"/>
            <a:ext cx="978861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400"/>
                                        <p:tgtEl>
                                          <p:spTgt spid="19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4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" grpId="1"/>
      <p:bldP build="p" bldLvl="1" animBg="1" rev="0" advAuto="0" spid="193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7" name="Başlık 1"/>
          <p:cNvSpPr txBox="1"/>
          <p:nvPr>
            <p:ph type="ctrTitle"/>
          </p:nvPr>
        </p:nvSpPr>
        <p:spPr>
          <a:xfrm>
            <a:off x="427418" y="90924"/>
            <a:ext cx="4421676" cy="895968"/>
          </a:xfrm>
          <a:prstGeom prst="rect">
            <a:avLst/>
          </a:prstGeom>
        </p:spPr>
        <p:txBody>
          <a:bodyPr/>
          <a:lstStyle>
            <a:lvl1pPr algn="just" defTabSz="905255">
              <a:lnSpc>
                <a:spcPct val="90000"/>
              </a:lnSpc>
              <a:defRPr sz="2079"/>
            </a:lvl1pPr>
          </a:lstStyle>
          <a:p>
            <a:pPr/>
            <a:r>
              <a:t>🎮 Oyuna Giriş ve Temel Kurulum: Zemin Oluşturma (Cube)</a:t>
            </a:r>
          </a:p>
        </p:txBody>
      </p:sp>
      <p:sp>
        <p:nvSpPr>
          <p:cNvPr id="198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9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Metin kutusu 5"/>
          <p:cNvSpPr txBox="1"/>
          <p:nvPr/>
        </p:nvSpPr>
        <p:spPr>
          <a:xfrm>
            <a:off x="45721" y="1400483"/>
            <a:ext cx="5170516" cy="305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</a:p>
          <a:p>
            <a:pPr marL="342900" indent="-342900">
              <a:buSzPct val="100000"/>
              <a:buAutoNum type="arabicPeriod" startAt="1"/>
              <a:defRPr b="1" sz="1600"/>
            </a:pPr>
            <a:r>
              <a:t>Hierarchy panelinde sağ tıkla</a:t>
            </a:r>
            <a:r>
              <a:rPr b="0"/>
              <a:t> → 3d object &gt; cube seç</a:t>
            </a:r>
            <a:endParaRPr b="0"/>
          </a:p>
          <a:p>
            <a:pPr marL="342900" indent="-342900">
              <a:buSzPct val="100000"/>
              <a:buAutoNum type="arabicPeriod" startAt="1"/>
              <a:defRPr sz="1600"/>
            </a:pPr>
          </a:p>
          <a:p>
            <a:pPr marL="342900" indent="-342900">
              <a:buSzPct val="100000"/>
              <a:buAutoNum type="arabicPeriod" startAt="2"/>
              <a:defRPr sz="1600"/>
            </a:pPr>
            <a:r>
              <a:t>Yeni eklenen objeye </a:t>
            </a:r>
            <a:r>
              <a:rPr b="1"/>
              <a:t>“Zemin” </a:t>
            </a:r>
            <a:r>
              <a:t>adını ver.</a:t>
            </a:r>
          </a:p>
          <a:p>
            <a:pPr marL="342900" indent="-342900">
              <a:buSzPct val="100000"/>
              <a:buAutoNum type="arabicPeriod" startAt="2"/>
              <a:defRPr sz="1600"/>
            </a:pPr>
          </a:p>
          <a:p>
            <a:pPr marL="342900" indent="-342900">
              <a:buSzPct val="100000"/>
              <a:buAutoNum type="arabicPeriod" startAt="3"/>
              <a:defRPr sz="1600"/>
            </a:pPr>
            <a:r>
              <a:t>Inspector panelinden scale’ı 12, 0.5, 250 olarak güncelle.</a:t>
            </a:r>
          </a:p>
          <a:p>
            <a:pPr marL="342900" indent="-342900">
              <a:buSzPct val="100000"/>
              <a:buAutoNum type="arabicPeriod" startAt="3"/>
              <a:defRPr sz="1600"/>
            </a:pPr>
          </a:p>
          <a:p>
            <a:pPr marL="342900" indent="-342900">
              <a:buSzPct val="100000"/>
              <a:buAutoNum type="arabicPeriod" startAt="5"/>
              <a:defRPr sz="1600"/>
            </a:pPr>
          </a:p>
          <a:p>
            <a:pPr marL="342900" indent="-342900">
              <a:buSzPct val="100000"/>
              <a:buAutoNum type="arabicPeriod" startAt="4"/>
              <a:defRPr sz="1600"/>
            </a:pPr>
            <a:r>
              <a:t>Kamerayı doğru konumlandırmak için; hierarchy sekmesinden Main Camera seçilip Position 0, 2, -125 şeklinde ayarlanır</a:t>
            </a:r>
          </a:p>
        </p:txBody>
      </p:sp>
      <p:pic>
        <p:nvPicPr>
          <p:cNvPr id="201" name="Resim 3" descr="Resim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16508" y="101631"/>
            <a:ext cx="2423407" cy="3713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Resim 6" descr="Resi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0448" y="1679448"/>
            <a:ext cx="3588329" cy="2460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Resim 10" descr="Resim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45659" y="4486693"/>
            <a:ext cx="4073444" cy="156241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Düz Ok Bağlayıcısı 14"/>
          <p:cNvSpPr/>
          <p:nvPr/>
        </p:nvSpPr>
        <p:spPr>
          <a:xfrm>
            <a:off x="3578942" y="4447471"/>
            <a:ext cx="1837566" cy="871782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7" name="Başlık 1"/>
          <p:cNvSpPr txBox="1"/>
          <p:nvPr>
            <p:ph type="ctrTitle"/>
          </p:nvPr>
        </p:nvSpPr>
        <p:spPr>
          <a:xfrm>
            <a:off x="420141" y="286891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🧍‍♂️ Oyuncu (Küre) Ekleme</a:t>
            </a:r>
          </a:p>
        </p:txBody>
      </p:sp>
      <p:sp>
        <p:nvSpPr>
          <p:cNvPr id="208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0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Metin kutusu 5"/>
          <p:cNvSpPr txBox="1"/>
          <p:nvPr/>
        </p:nvSpPr>
        <p:spPr>
          <a:xfrm>
            <a:off x="45721" y="1400483"/>
            <a:ext cx="5170516" cy="2142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</a:p>
          <a:p>
            <a:pPr marL="342900" indent="-342900">
              <a:buSzPct val="100000"/>
              <a:buAutoNum type="arabicPeriod" startAt="1"/>
              <a:defRPr sz="1600"/>
            </a:pPr>
            <a:r>
              <a:t>Unity’de </a:t>
            </a:r>
            <a:r>
              <a:rPr b="1"/>
              <a:t>Hierarchy</a:t>
            </a:r>
            <a:r>
              <a:t> paneline sağ tıkla →</a:t>
            </a:r>
            <a:br/>
            <a:r>
              <a:rPr b="1"/>
              <a:t>3D Object &gt; Sphere</a:t>
            </a:r>
            <a:r>
              <a:t> seç.</a:t>
            </a:r>
          </a:p>
          <a:p>
            <a:pPr marL="342900" indent="-342900">
              <a:buSzPct val="100000"/>
              <a:buAutoNum type="arabicPeriod" startAt="1"/>
              <a:defRPr sz="1600"/>
            </a:pPr>
            <a:r>
              <a:t>Yeni eklenen objeye </a:t>
            </a:r>
            <a:r>
              <a:rPr b="1"/>
              <a:t>“Zemin” </a:t>
            </a:r>
            <a:r>
              <a:t>adını ver.</a:t>
            </a:r>
          </a:p>
          <a:p>
            <a:pPr marL="342900" indent="-342900">
              <a:buSzPct val="100000"/>
              <a:buAutoNum type="arabicPeriod" startAt="1"/>
              <a:defRPr sz="1600"/>
            </a:pPr>
          </a:p>
          <a:p>
            <a:pPr marL="342900" indent="-342900">
              <a:buSzPct val="100000"/>
              <a:buAutoNum type="arabicPeriod" startAt="3"/>
              <a:defRPr sz="1600"/>
            </a:pPr>
            <a:r>
              <a:t>Yeni Sphere objesi seçili haldeyken </a:t>
            </a:r>
            <a:r>
              <a:rPr b="1"/>
              <a:t>Inspector &gt; Transform</a:t>
            </a:r>
            <a:r>
              <a:t> paneline git.</a:t>
            </a:r>
          </a:p>
          <a:p>
            <a:pPr marL="342900" indent="-342900">
              <a:buSzPct val="100000"/>
              <a:buAutoNum type="arabicPeriod" startAt="3"/>
              <a:defRPr sz="1600"/>
            </a:pPr>
          </a:p>
          <a:p>
            <a:pPr marL="342900" indent="-342900">
              <a:buSzPct val="100000"/>
              <a:buAutoNum type="arabicPeriod" startAt="4"/>
              <a:defRPr sz="1600"/>
            </a:pPr>
            <a:r>
              <a:t>Şu değerleri ver ; Position 0, 1, -120</a:t>
            </a:r>
          </a:p>
        </p:txBody>
      </p:sp>
      <p:pic>
        <p:nvPicPr>
          <p:cNvPr id="211" name="Resim 4" descr="Resi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8359" y="0"/>
            <a:ext cx="2423371" cy="4008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Resim 9" descr="Resim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18359" y="4321661"/>
            <a:ext cx="3722434" cy="1345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5" name="Başlık 1"/>
          <p:cNvSpPr txBox="1"/>
          <p:nvPr>
            <p:ph type="ctrTitle"/>
          </p:nvPr>
        </p:nvSpPr>
        <p:spPr>
          <a:xfrm>
            <a:off x="420141" y="286891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🎨 Materyaller ve Renkler</a:t>
            </a:r>
          </a:p>
        </p:txBody>
      </p:sp>
      <p:sp>
        <p:nvSpPr>
          <p:cNvPr id="216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1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Metin kutusu 5"/>
          <p:cNvSpPr txBox="1"/>
          <p:nvPr/>
        </p:nvSpPr>
        <p:spPr>
          <a:xfrm>
            <a:off x="45719" y="1400482"/>
            <a:ext cx="5170518" cy="4656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600"/>
            </a:pPr>
            <a:r>
              <a:t>Project</a:t>
            </a:r>
            <a:r>
              <a:rPr b="0"/>
              <a:t> panelinde boş bir alana sağ tıkla → Create &gt; Folder seç</a:t>
            </a:r>
            <a:endParaRPr b="0"/>
          </a:p>
          <a:p>
            <a:pPr>
              <a:defRPr sz="1600"/>
            </a:pPr>
          </a:p>
          <a:p>
            <a:pPr>
              <a:defRPr sz="1600"/>
            </a:pPr>
            <a:r>
              <a:t>Klasörün adını ‘Material’ yap</a:t>
            </a:r>
          </a:p>
          <a:p>
            <a:pPr marL="342900" indent="-342900">
              <a:buSzPct val="100000"/>
              <a:buAutoNum type="arabicPeriod" startAt="1"/>
              <a:defRPr sz="1600"/>
            </a:pPr>
          </a:p>
          <a:p>
            <a:pPr>
              <a:defRPr sz="1600"/>
            </a:pPr>
            <a:r>
              <a:t>Klasörün içine girip boş bir alana alana sağ tıkla → Create &gt; Material seç ve PlayerMaterial olarak isimlendir.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Klasörün içine girip boş bir alana alana sağ tıkla → Create &gt; Material seç ve PlatformMaterial olarak isimlendir.</a:t>
            </a: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</a:p>
        </p:txBody>
      </p:sp>
      <p:pic>
        <p:nvPicPr>
          <p:cNvPr id="219" name="Resim 3" descr="Resim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0548" y="1032914"/>
            <a:ext cx="4059802" cy="4272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Resim 8" descr="Resim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59637" y="1182858"/>
            <a:ext cx="1267003" cy="13527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3" name="Başlık 1"/>
          <p:cNvSpPr txBox="1"/>
          <p:nvPr>
            <p:ph type="ctrTitle"/>
          </p:nvPr>
        </p:nvSpPr>
        <p:spPr>
          <a:xfrm>
            <a:off x="420141" y="286891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🎨 Materyaller ve Renkler</a:t>
            </a:r>
          </a:p>
        </p:txBody>
      </p:sp>
      <p:sp>
        <p:nvSpPr>
          <p:cNvPr id="224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2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Metin kutusu 5"/>
          <p:cNvSpPr txBox="1"/>
          <p:nvPr/>
        </p:nvSpPr>
        <p:spPr>
          <a:xfrm>
            <a:off x="45719" y="1400483"/>
            <a:ext cx="5170518" cy="4199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Klasörün içine girip boş bir alana alana sağ tıkla → Create &gt; Material seç ve PlayerMaterial olarak isimlendir.</a:t>
            </a: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  <a:r>
              <a:t>Klasörün içine girip boş bir alana alana sağ tıkla → Create &gt; Material seç ve PlatformMaterial olarak isimlendir.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Hazırladığın materyali tutup:</a:t>
            </a:r>
          </a:p>
          <a:p>
            <a:pPr>
              <a:defRPr sz="1600"/>
            </a:pPr>
            <a:r>
              <a:t>Cube(zemin) ve Player(Sphere) objelerinin üstüne sürükle ve bırak.</a:t>
            </a: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</a:p>
        </p:txBody>
      </p:sp>
      <p:pic>
        <p:nvPicPr>
          <p:cNvPr id="227" name="Resim 4" descr="Resi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1957" y="0"/>
            <a:ext cx="4116856" cy="4026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Resim 7" descr="Resim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62733" y="454754"/>
            <a:ext cx="2629268" cy="1286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1" name="Başlık 1"/>
          <p:cNvSpPr txBox="1"/>
          <p:nvPr>
            <p:ph type="ctrTitle"/>
          </p:nvPr>
        </p:nvSpPr>
        <p:spPr>
          <a:xfrm>
            <a:off x="420141" y="286891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🎨 Materyaller ve Renkler</a:t>
            </a:r>
          </a:p>
        </p:txBody>
      </p:sp>
      <p:sp>
        <p:nvSpPr>
          <p:cNvPr id="232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3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Metin kutusu 5"/>
          <p:cNvSpPr txBox="1"/>
          <p:nvPr/>
        </p:nvSpPr>
        <p:spPr>
          <a:xfrm>
            <a:off x="45719" y="1400483"/>
            <a:ext cx="5170518" cy="2370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Şimdi oluşturduğumuz material’lere tıklayıp dilersek renklerini ve görünüşünü değiştirebiliriz fakat biz oyunumuzun teması gereği uzay havası vermemiz lazım. Bu yüzden sırada indirdiğimiz texture’leri ve uzay efektini verecek olan skybox’ımızı ayarlayacağız.</a:t>
            </a: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</a:p>
        </p:txBody>
      </p:sp>
      <p:pic>
        <p:nvPicPr>
          <p:cNvPr id="235" name="Resim 4" descr="Resi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1957" y="0"/>
            <a:ext cx="4116856" cy="4026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Resim 7" descr="Resim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62733" y="454754"/>
            <a:ext cx="2629268" cy="1286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3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5320" r="0" b="38431"/>
          <a:stretch>
            <a:fillRect/>
          </a:stretch>
        </p:blipFill>
        <p:spPr>
          <a:xfrm>
            <a:off x="2" y="151"/>
            <a:ext cx="12191998" cy="6857849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Rectangle 55"/>
          <p:cNvSpPr/>
          <p:nvPr/>
        </p:nvSpPr>
        <p:spPr>
          <a:xfrm>
            <a:off x="-406" y="0"/>
            <a:ext cx="8543515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1" name="Başlık 1"/>
          <p:cNvSpPr txBox="1"/>
          <p:nvPr>
            <p:ph type="title"/>
          </p:nvPr>
        </p:nvSpPr>
        <p:spPr>
          <a:xfrm>
            <a:off x="323114" y="2080566"/>
            <a:ext cx="7513195" cy="381878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Şimdi oluşturduğumuz material’lere tıklayıp dilersek renklerini ve görünüşünü değiştirebiliriz fakat biz oyunumuzun teması gereği uzay havası vermemiz lazım. Bu yüzden sırada indirdiğimiz texture’leri ve uzay efektini verecek olan skybox’ımızı ayarlayacağız.</a:t>
            </a:r>
            <a:br/>
            <a:br/>
            <a:br/>
            <a:br/>
            <a:br/>
            <a:r>
              <a:rPr sz="1800"/>
              <a:t> </a:t>
            </a:r>
          </a:p>
        </p:txBody>
      </p:sp>
      <p:sp>
        <p:nvSpPr>
          <p:cNvPr id="242" name="Alt Başlık 2"/>
          <p:cNvSpPr txBox="1"/>
          <p:nvPr>
            <p:ph type="body" sz="quarter" idx="1"/>
          </p:nvPr>
        </p:nvSpPr>
        <p:spPr>
          <a:xfrm>
            <a:off x="363519" y="731982"/>
            <a:ext cx="7815663" cy="789300"/>
          </a:xfrm>
          <a:prstGeom prst="rect">
            <a:avLst/>
          </a:prstGeom>
        </p:spPr>
        <p:txBody>
          <a:bodyPr/>
          <a:lstStyle/>
          <a:p>
            <a:pPr/>
            <a:r>
              <a:t>🎨 Materyaller ve Renkler</a:t>
            </a:r>
          </a:p>
        </p:txBody>
      </p:sp>
      <p:sp>
        <p:nvSpPr>
          <p:cNvPr id="243" name="Straight Connector 57"/>
          <p:cNvSpPr/>
          <p:nvPr/>
        </p:nvSpPr>
        <p:spPr>
          <a:xfrm>
            <a:off x="718052" y="1031001"/>
            <a:ext cx="978861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400"/>
                                        <p:tgtEl>
                                          <p:spTgt spid="2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4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42" grpId="2"/>
      <p:bldP build="whole" bldLvl="1" animBg="1" rev="0" advAuto="0" spid="24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6" name="Başlık 1"/>
          <p:cNvSpPr txBox="1"/>
          <p:nvPr>
            <p:ph type="ctrTitle"/>
          </p:nvPr>
        </p:nvSpPr>
        <p:spPr>
          <a:xfrm>
            <a:off x="420141" y="286891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🎨 Materyaller ve Renkler</a:t>
            </a:r>
          </a:p>
        </p:txBody>
      </p:sp>
      <p:sp>
        <p:nvSpPr>
          <p:cNvPr id="247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4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Metin kutusu 5"/>
          <p:cNvSpPr txBox="1"/>
          <p:nvPr/>
        </p:nvSpPr>
        <p:spPr>
          <a:xfrm>
            <a:off x="45719" y="1400483"/>
            <a:ext cx="5170518" cy="3094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rPr u="sng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hlinkClick r:id="rId3" invalidUrl="" action="" tgtFrame="" tooltip="" history="1" highlightClick="0" endSnd="0"/>
              </a:rPr>
              <a:t>https://assetstore.unity.com/packages/2d/textures-materials/floors/outdoor-ground-textures-12555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Adresine gidiyoruz ve ‘Add to my Assets’ butonuna tıklıyoruz.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Daha sonra unity’de üst kısımda bulunan window sekmesinden package manager’i seçiyoruz.</a:t>
            </a:r>
          </a:p>
          <a:p>
            <a:pPr/>
          </a:p>
          <a:p>
            <a:pPr>
              <a:defRPr sz="1600"/>
            </a:pPr>
            <a:r>
              <a:t>Yüklediğimiz paketi bu panelden yüklüyoruz ve projemize import ediyoruz.</a:t>
            </a:r>
          </a:p>
          <a:p>
            <a:pPr>
              <a:defRPr sz="1600"/>
            </a:pPr>
          </a:p>
        </p:txBody>
      </p:sp>
      <p:pic>
        <p:nvPicPr>
          <p:cNvPr id="250" name="Resim 3" descr="Resim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22628" y="-26292"/>
            <a:ext cx="7008714" cy="2963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Resim 9" descr="Resim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40921" y="2912787"/>
            <a:ext cx="1866540" cy="3939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Resim 11" descr="Resim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07459" y="2937247"/>
            <a:ext cx="4860261" cy="2963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5" name="Başlık 1"/>
          <p:cNvSpPr txBox="1"/>
          <p:nvPr>
            <p:ph type="ctrTitle"/>
          </p:nvPr>
        </p:nvSpPr>
        <p:spPr>
          <a:xfrm>
            <a:off x="420141" y="286891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🎨 Materyaller ve Renkler</a:t>
            </a:r>
          </a:p>
        </p:txBody>
      </p:sp>
      <p:sp>
        <p:nvSpPr>
          <p:cNvPr id="256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5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Metin kutusu 5"/>
          <p:cNvSpPr txBox="1"/>
          <p:nvPr/>
        </p:nvSpPr>
        <p:spPr>
          <a:xfrm>
            <a:off x="45719" y="1400483"/>
            <a:ext cx="5170518" cy="1913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Project panelindeki assets sekmesinde yüklenen dosyayı göreceğiz.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ADG_Textures klasörünün içindeki ground_vol1 → ground1 dizininin içindeki siyah texture’u sürükleyip </a:t>
            </a:r>
          </a:p>
          <a:p>
            <a:pPr>
              <a:defRPr sz="1600"/>
            </a:pPr>
            <a:r>
              <a:t>Cube(zemin)’un üstünde bırakıyoruz. Böylece uzay ve yıldız efekti veren bir zemine ulaşmış olacağız.</a:t>
            </a:r>
          </a:p>
        </p:txBody>
      </p:sp>
      <p:pic>
        <p:nvPicPr>
          <p:cNvPr id="259" name="Resim 4" descr="Resi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1957" y="-9414"/>
            <a:ext cx="1105055" cy="14098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Resim 7" descr="Resim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87150" y="-9414"/>
            <a:ext cx="2105320" cy="1552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Resim 10" descr="Resim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27111" y="0"/>
            <a:ext cx="2953163" cy="1581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Resim 13" descr="Resim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441734" y="2907033"/>
            <a:ext cx="5261959" cy="1374985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Düz Ok Bağlayıcısı 19"/>
          <p:cNvSpPr/>
          <p:nvPr/>
        </p:nvSpPr>
        <p:spPr>
          <a:xfrm>
            <a:off x="6367010" y="695533"/>
            <a:ext cx="420141" cy="57165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64" name="Düz Ok Bağlayıcısı 21"/>
          <p:cNvSpPr/>
          <p:nvPr/>
        </p:nvSpPr>
        <p:spPr>
          <a:xfrm>
            <a:off x="8937049" y="1002890"/>
            <a:ext cx="290063" cy="68827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65" name="Düz Ok Bağlayıcısı 23"/>
          <p:cNvSpPr/>
          <p:nvPr/>
        </p:nvSpPr>
        <p:spPr>
          <a:xfrm flipH="1">
            <a:off x="8914758" y="1815981"/>
            <a:ext cx="1482447" cy="1015709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266" name="Resim 25" descr="Resim 2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441734" y="4370747"/>
            <a:ext cx="5261958" cy="2322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5" name="Başlık 1"/>
          <p:cNvSpPr txBox="1"/>
          <p:nvPr>
            <p:ph type="ctrTitle"/>
          </p:nvPr>
        </p:nvSpPr>
        <p:spPr>
          <a:xfrm>
            <a:off x="502605" y="583017"/>
            <a:ext cx="4126709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🎮 Unity ve Ortam Kurulumu</a:t>
            </a:r>
          </a:p>
        </p:txBody>
      </p:sp>
      <p:sp>
        <p:nvSpPr>
          <p:cNvPr id="116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1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Metin kutusu 5"/>
          <p:cNvSpPr txBox="1"/>
          <p:nvPr/>
        </p:nvSpPr>
        <p:spPr>
          <a:xfrm>
            <a:off x="414173" y="1605944"/>
            <a:ext cx="4633217" cy="3017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 startAt="1"/>
            </a:pPr>
            <a:r>
              <a:t>Unity Hub’ı İndirme ve Kurma</a:t>
            </a:r>
          </a:p>
          <a:p>
            <a:pPr marL="342900" indent="-342900">
              <a:buSzPct val="100000"/>
              <a:buAutoNum type="arabicPeriod" startAt="1"/>
            </a:pPr>
          </a:p>
          <a:p>
            <a:pPr marL="342900" indent="-342900">
              <a:buSzPct val="100000"/>
              <a:buAutoNum type="arabicPeriod" startAt="2"/>
            </a:pPr>
            <a:r>
              <a:t>Tarayıcıdan https://unity.com/download adresine gir.</a:t>
            </a:r>
          </a:p>
          <a:p>
            <a:pPr marL="342900" indent="-342900">
              <a:buSzPct val="100000"/>
              <a:buAutoNum type="arabicPeriod" startAt="2"/>
              <a:defRPr b="1"/>
            </a:pPr>
          </a:p>
          <a:p>
            <a:pPr marL="342900" indent="-342900">
              <a:buSzPct val="100000"/>
              <a:buAutoNum type="arabicPeriod" startAt="3"/>
              <a:defRPr b="1"/>
            </a:pPr>
            <a:r>
              <a:t>“Download Unity </a:t>
            </a:r>
            <a:r>
              <a:t>for windows</a:t>
            </a:r>
            <a:r>
              <a:t>”</a:t>
            </a:r>
            <a:r>
              <a:rPr b="0"/>
              <a:t> butonuna tıkla.</a:t>
            </a:r>
          </a:p>
          <a:p>
            <a:pPr marL="342900" indent="-342900">
              <a:buSzPct val="100000"/>
              <a:buAutoNum type="arabicPeriod" startAt="3"/>
            </a:pPr>
          </a:p>
          <a:p>
            <a:pPr marL="342900" indent="-342900">
              <a:buSzPct val="100000"/>
              <a:buAutoNum type="arabicPeriod" startAt="4"/>
            </a:pPr>
            <a:r>
              <a:t>İndirilen .exe dosyasını çalıştırarak kurulumu tamamla</a:t>
            </a:r>
          </a:p>
        </p:txBody>
      </p:sp>
      <p:pic>
        <p:nvPicPr>
          <p:cNvPr id="119" name="Resim 7" descr="Resim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4241" y="216310"/>
            <a:ext cx="5977953" cy="3843888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Metin kutusu 18"/>
          <p:cNvSpPr txBox="1"/>
          <p:nvPr/>
        </p:nvSpPr>
        <p:spPr>
          <a:xfrm>
            <a:off x="272456" y="5058548"/>
            <a:ext cx="4774934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 startAt="1"/>
            </a:pPr>
            <a:r>
              <a:t>📌 </a:t>
            </a:r>
            <a:r>
              <a:rPr i="1"/>
              <a:t>Unity Hub, birden fazla Unity sürümünü yönetmek ve projeleri organize etmek için kullanılır.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9" name="Başlık 1"/>
          <p:cNvSpPr txBox="1"/>
          <p:nvPr>
            <p:ph type="ctrTitle"/>
          </p:nvPr>
        </p:nvSpPr>
        <p:spPr>
          <a:xfrm>
            <a:off x="420141" y="286891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🎨 Materyaller ve Renkler</a:t>
            </a:r>
          </a:p>
        </p:txBody>
      </p:sp>
      <p:sp>
        <p:nvSpPr>
          <p:cNvPr id="270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7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Metin kutusu 5"/>
          <p:cNvSpPr txBox="1"/>
          <p:nvPr/>
        </p:nvSpPr>
        <p:spPr>
          <a:xfrm>
            <a:off x="45719" y="1400483"/>
            <a:ext cx="5170518" cy="2599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Şimdi Player’imize ve daha sonra kullanacağımız engellerimize texture’ler eklemek için </a:t>
            </a:r>
          </a:p>
          <a:p>
            <a:pPr>
              <a:defRPr sz="1600"/>
            </a:pPr>
            <a:r>
              <a:rPr u="sng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hlinkClick r:id="rId3" invalidUrl="" action="" tgtFrame="" tooltip="" history="1" highlightClick="0" endSnd="0"/>
              </a:rPr>
              <a:t>https://assetstore.unity.com/packages/3d/environments/planets-of-the-solar-system-3d-90219</a:t>
            </a:r>
          </a:p>
          <a:p>
            <a:pPr>
              <a:defRPr sz="1600"/>
            </a:pPr>
            <a:r>
              <a:t>Adresinden asset’imizi yüklüyoruz.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Unity’de üst kısımda window → Package manager’e tıklayıp;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Çıkan panelden asset’imizi yüklüyoruz ve projemize import ediyoruz</a:t>
            </a:r>
          </a:p>
        </p:txBody>
      </p:sp>
      <p:pic>
        <p:nvPicPr>
          <p:cNvPr id="273" name="Resim 3" descr="Resim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7" y="7201"/>
            <a:ext cx="6930043" cy="1550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Resim 6" descr="Resim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78704" y="1564709"/>
            <a:ext cx="1866540" cy="3939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Resim 9" descr="Resim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145242" y="1557518"/>
            <a:ext cx="5152137" cy="39398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8" name="Başlık 1"/>
          <p:cNvSpPr txBox="1"/>
          <p:nvPr>
            <p:ph type="ctrTitle"/>
          </p:nvPr>
        </p:nvSpPr>
        <p:spPr>
          <a:xfrm>
            <a:off x="420141" y="286891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🎨 Materyaller ve Renkler</a:t>
            </a:r>
          </a:p>
        </p:txBody>
      </p:sp>
      <p:sp>
        <p:nvSpPr>
          <p:cNvPr id="279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8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Metin kutusu 5"/>
          <p:cNvSpPr txBox="1"/>
          <p:nvPr/>
        </p:nvSpPr>
        <p:spPr>
          <a:xfrm>
            <a:off x="45719" y="1400483"/>
            <a:ext cx="5170518" cy="1456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Project kısmının assets bölümündeki yüklediğimiz Planets of the solar system..  Klasörüne tıklayıp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Seçili olan materyalimizi player olarak adlandırdığımız speher objesine sürükleyip bırakıyoruz. Fakat dilersek klasördeki herhangi bir materyali de kullanabiliriz</a:t>
            </a:r>
          </a:p>
        </p:txBody>
      </p:sp>
      <p:pic>
        <p:nvPicPr>
          <p:cNvPr id="282" name="Resim 3" descr="Resim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7288" y="492198"/>
            <a:ext cx="1057424" cy="1381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Resim 11" descr="Resi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2995318"/>
            <a:ext cx="12090576" cy="1862227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Düz Ok Bağlayıcısı 14"/>
          <p:cNvSpPr/>
          <p:nvPr/>
        </p:nvSpPr>
        <p:spPr>
          <a:xfrm>
            <a:off x="5682097" y="2049864"/>
            <a:ext cx="3914080" cy="1527349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285" name="Resim 16" descr="Resim 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61957" y="4926658"/>
            <a:ext cx="2284703" cy="1862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8" name="Başlık 1"/>
          <p:cNvSpPr txBox="1"/>
          <p:nvPr>
            <p:ph type="ctrTitle"/>
          </p:nvPr>
        </p:nvSpPr>
        <p:spPr>
          <a:xfrm>
            <a:off x="420141" y="286891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🎨 Materyaller ve Renkler</a:t>
            </a:r>
          </a:p>
        </p:txBody>
      </p:sp>
      <p:sp>
        <p:nvSpPr>
          <p:cNvPr id="289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9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Metin kutusu 5"/>
          <p:cNvSpPr txBox="1"/>
          <p:nvPr/>
        </p:nvSpPr>
        <p:spPr>
          <a:xfrm>
            <a:off x="45719" y="734874"/>
            <a:ext cx="5170518" cy="3513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Projemize renk katmaya başlamışken bir de uzayımızı temsil edecek skybox’ı ekleyelim, böylece temamıza tam uygun bir görüntü elde edeceğiz ve tekrar asset yüklemek durumunda kalmayacağız. 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rPr u="sng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hlinkClick r:id="rId3" invalidUrl="" action="" tgtFrame="" tooltip="" history="1" highlightClick="0" endSnd="0"/>
              </a:rPr>
              <a:t>https://assetstore.unity.com/packages/2d/textures-materials/sky/nebula-skyboxes-219924</a:t>
            </a:r>
          </a:p>
          <a:p>
            <a:pPr>
              <a:defRPr sz="1600"/>
            </a:pPr>
            <a:r>
              <a:t>Adresinden asset’imizi yüklüyoruz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Unity’de üst kısımda window → Package manager’e tıklayıp;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Çıkan panelden asset’imizi yüklüyoruz ve projemize import ediyoruz</a:t>
            </a:r>
          </a:p>
        </p:txBody>
      </p:sp>
      <p:pic>
        <p:nvPicPr>
          <p:cNvPr id="292" name="Resim 4" descr="Resim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813" y="4293063"/>
            <a:ext cx="12192001" cy="25649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Resim 6" descr="Resim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61955" y="0"/>
            <a:ext cx="2033865" cy="4293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Resim 8" descr="Resim 8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95819" y="0"/>
            <a:ext cx="4922548" cy="33331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7" name="Başlık 1"/>
          <p:cNvSpPr txBox="1"/>
          <p:nvPr>
            <p:ph type="ctrTitle"/>
          </p:nvPr>
        </p:nvSpPr>
        <p:spPr>
          <a:xfrm>
            <a:off x="420141" y="286891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🎨 Materyaller ve Renkler</a:t>
            </a:r>
          </a:p>
        </p:txBody>
      </p:sp>
      <p:sp>
        <p:nvSpPr>
          <p:cNvPr id="298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9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Metin kutusu 5"/>
          <p:cNvSpPr txBox="1"/>
          <p:nvPr/>
        </p:nvSpPr>
        <p:spPr>
          <a:xfrm>
            <a:off x="45719" y="734875"/>
            <a:ext cx="5170518" cy="2370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Window sekmesinden Rendering -&gt; Lighting seçeneğine tıklıyoruz.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Çıkan pencerede Environment seneğine tıktıyoruz ve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Skybox Material kısmına tıklayıp yüklediğimiz ve ismi 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Nebula ile başlayan dilediğimiz skybox’ı seçiyoruz</a:t>
            </a:r>
          </a:p>
          <a:p>
            <a:pPr>
              <a:defRPr sz="1600"/>
            </a:pPr>
          </a:p>
        </p:txBody>
      </p:sp>
      <p:pic>
        <p:nvPicPr>
          <p:cNvPr id="301" name="Resim 3" descr="Resim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1957" y="0"/>
            <a:ext cx="4360842" cy="4417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Resim 9" descr="Resim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22797" y="0"/>
            <a:ext cx="2569203" cy="734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Resim 11" descr="Resim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61957" y="4417969"/>
            <a:ext cx="6203946" cy="2205653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Düz Ok Bağlayıcısı 13"/>
          <p:cNvSpPr/>
          <p:nvPr/>
        </p:nvSpPr>
        <p:spPr>
          <a:xfrm flipH="1">
            <a:off x="8802355" y="1034979"/>
            <a:ext cx="2512089" cy="3727941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7" name="Başlık 1"/>
          <p:cNvSpPr txBox="1"/>
          <p:nvPr>
            <p:ph type="ctrTitle"/>
          </p:nvPr>
        </p:nvSpPr>
        <p:spPr>
          <a:xfrm>
            <a:off x="420141" y="286891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🎨 Materyaller ve Renkler</a:t>
            </a:r>
          </a:p>
        </p:txBody>
      </p:sp>
      <p:sp>
        <p:nvSpPr>
          <p:cNvPr id="308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30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Metin kutusu 5"/>
          <p:cNvSpPr txBox="1"/>
          <p:nvPr/>
        </p:nvSpPr>
        <p:spPr>
          <a:xfrm>
            <a:off x="45719" y="734875"/>
            <a:ext cx="5170518" cy="3056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Eğer game ekranında sorun yaşarsak;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Hierarchy -&gt; Main Camera’ya tıklayıp Inspector panelinde</a:t>
            </a:r>
          </a:p>
          <a:p>
            <a:pPr>
              <a:defRPr sz="1600"/>
            </a:pPr>
            <a:r>
              <a:t>Add Component’e tıklayıp, </a:t>
            </a:r>
          </a:p>
          <a:p>
            <a:pPr>
              <a:defRPr sz="1600"/>
            </a:pPr>
            <a:r>
              <a:t>Skybox’ı seçiyoruz ve;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Nebula skybox’ı Custom Skybox kısmına ekliyoruz.</a:t>
            </a: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  <a:r>
              <a:t>Artık oyunumuz bir uzay boşluğunda hissi verecek </a:t>
            </a:r>
          </a:p>
          <a:p>
            <a:pPr>
              <a:defRPr sz="1600"/>
            </a:pPr>
          </a:p>
        </p:txBody>
      </p:sp>
      <p:pic>
        <p:nvPicPr>
          <p:cNvPr id="311" name="Resim 4" descr="Resi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1957" y="0"/>
            <a:ext cx="2915058" cy="762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Resim 7" descr="Resim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69846" y="286892"/>
            <a:ext cx="2829321" cy="20862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Resim 10" descr="Resim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57899" y="2573950"/>
            <a:ext cx="2991268" cy="943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Resim 14" descr="Resim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3812495"/>
            <a:ext cx="7249614" cy="3055717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Bağlayıcı: Eğri 16"/>
          <p:cNvSpPr/>
          <p:nvPr/>
        </p:nvSpPr>
        <p:spPr>
          <a:xfrm>
            <a:off x="7620000" y="1071715"/>
            <a:ext cx="914400" cy="914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16" name="Düz Ok Bağlayıcısı 18"/>
          <p:cNvSpPr/>
          <p:nvPr/>
        </p:nvSpPr>
        <p:spPr>
          <a:xfrm flipH="1">
            <a:off x="7350184" y="2113934"/>
            <a:ext cx="653274" cy="353963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9" name="Başlık 1"/>
          <p:cNvSpPr txBox="1"/>
          <p:nvPr>
            <p:ph type="ctrTitle"/>
          </p:nvPr>
        </p:nvSpPr>
        <p:spPr>
          <a:xfrm>
            <a:off x="420141" y="286891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🎨 Materyaller ve Katmanlar</a:t>
            </a:r>
          </a:p>
        </p:txBody>
      </p:sp>
      <p:sp>
        <p:nvSpPr>
          <p:cNvPr id="320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32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Metin kutusu 5"/>
          <p:cNvSpPr txBox="1"/>
          <p:nvPr/>
        </p:nvSpPr>
        <p:spPr>
          <a:xfrm>
            <a:off x="45719" y="734875"/>
            <a:ext cx="5170518" cy="2599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Hierarchy -&gt; Cube seçip Inspector panelinden Layer kısmına tıklıyoruz ve Add Layer… seçeneğine tıklıyoruz.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Layers kısmında boş bir layer’a tıklayp Ground yazıyoruz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Daha sonra cube objemizin Layer’ını Ground olarak seçiyoruz</a:t>
            </a:r>
          </a:p>
          <a:p>
            <a:pPr>
              <a:defRPr sz="1600"/>
            </a:pPr>
          </a:p>
          <a:p>
            <a:pPr>
              <a:defRPr sz="1600"/>
            </a:pPr>
          </a:p>
        </p:txBody>
      </p:sp>
      <p:pic>
        <p:nvPicPr>
          <p:cNvPr id="323" name="Resim 3" descr="Resim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1957" y="0"/>
            <a:ext cx="4819389" cy="2292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Resim 8" descr="Resim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7" y="2260835"/>
            <a:ext cx="2583205" cy="4629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Resim 11" descr="Resim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13314" y="2685109"/>
            <a:ext cx="3810533" cy="1829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8" name="Başlık 1"/>
          <p:cNvSpPr txBox="1"/>
          <p:nvPr>
            <p:ph type="ctrTitle"/>
          </p:nvPr>
        </p:nvSpPr>
        <p:spPr>
          <a:xfrm>
            <a:off x="420141" y="286891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🎨 Materyaller ve Katmanlar</a:t>
            </a:r>
          </a:p>
        </p:txBody>
      </p:sp>
      <p:sp>
        <p:nvSpPr>
          <p:cNvPr id="329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33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Metin kutusu 5"/>
          <p:cNvSpPr txBox="1"/>
          <p:nvPr/>
        </p:nvSpPr>
        <p:spPr>
          <a:xfrm>
            <a:off x="45719" y="734875"/>
            <a:ext cx="5170518" cy="2370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Hierarchy -&gt; Sphere(Player) seçip Inspector panelinden Tag kısmına tıklıyoruz ve Add Tag… seçeneğine tıklıyoruz.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Çıkan bölümden + seçeneğine tıklayıp Player olarak isimlendiriyoruz ve Save’i seçiyoruz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Daha sonra Tag kısmından Player tagimizi seçiyoruz</a:t>
            </a:r>
          </a:p>
          <a:p>
            <a:pPr>
              <a:defRPr sz="1600"/>
            </a:pPr>
          </a:p>
        </p:txBody>
      </p:sp>
      <p:pic>
        <p:nvPicPr>
          <p:cNvPr id="332" name="Resim 4" descr="Resi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8989" y="192119"/>
            <a:ext cx="3867690" cy="1981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Resim 7" descr="Resim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28989" y="2503496"/>
            <a:ext cx="3858164" cy="1571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Resim 10" descr="Resim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81355" y="4404485"/>
            <a:ext cx="3953428" cy="2124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7" name="Başlık 1"/>
          <p:cNvSpPr txBox="1"/>
          <p:nvPr>
            <p:ph type="ctrTitle"/>
          </p:nvPr>
        </p:nvSpPr>
        <p:spPr>
          <a:xfrm>
            <a:off x="420141" y="286891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🧠 Kodlama Başlangıcı</a:t>
            </a:r>
          </a:p>
        </p:txBody>
      </p:sp>
      <p:sp>
        <p:nvSpPr>
          <p:cNvPr id="338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33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Metin kutusu 5"/>
          <p:cNvSpPr txBox="1"/>
          <p:nvPr/>
        </p:nvSpPr>
        <p:spPr>
          <a:xfrm>
            <a:off x="45719" y="734875"/>
            <a:ext cx="5170518" cy="1684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Project panelinde sağ tıkla →</a:t>
            </a:r>
            <a:br/>
            <a:r>
              <a:rPr b="1"/>
              <a:t>Create &gt; Folder</a:t>
            </a:r>
            <a:r>
              <a:t> seç → klasör adını </a:t>
            </a:r>
            <a:r>
              <a:rPr b="1"/>
              <a:t>Scripts</a:t>
            </a:r>
            <a:r>
              <a:t> yap.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Scripts klasörüne gir → sağ tıkla →</a:t>
            </a:r>
            <a:br/>
            <a:r>
              <a:rPr b="1"/>
              <a:t>Create &gt; Scripting &gt; MonoBehaviour Script</a:t>
            </a:r>
            <a:r>
              <a:t> seç → adını PlayerController yap</a:t>
            </a:r>
          </a:p>
        </p:txBody>
      </p:sp>
      <p:pic>
        <p:nvPicPr>
          <p:cNvPr id="341" name="Resim 3" descr="Resim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1957" y="0"/>
            <a:ext cx="3103586" cy="3235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Resim 8" descr="Resim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7" y="3235133"/>
            <a:ext cx="4731280" cy="3415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Resim 11" descr="Resim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89428" y="4282563"/>
            <a:ext cx="1047897" cy="12003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46" name="Başlık 1"/>
          <p:cNvSpPr txBox="1"/>
          <p:nvPr>
            <p:ph type="ctrTitle"/>
          </p:nvPr>
        </p:nvSpPr>
        <p:spPr>
          <a:xfrm>
            <a:off x="420141" y="286891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🧠 Kodlama Başlangıcı</a:t>
            </a:r>
          </a:p>
        </p:txBody>
      </p:sp>
      <p:sp>
        <p:nvSpPr>
          <p:cNvPr id="347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34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Metin kutusu 5"/>
          <p:cNvSpPr txBox="1"/>
          <p:nvPr/>
        </p:nvSpPr>
        <p:spPr>
          <a:xfrm>
            <a:off x="45719" y="734875"/>
            <a:ext cx="5170518" cy="2142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Hierarchy panelinden Player (Sphere) objesini seç.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Inspector &gt; Add Component kısmına PlayerController yaz → script’i ekle.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Rigidbody Ekleyin (Eğer daha önce eklenmediyse)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Use Gravity açık kalmalı.</a:t>
            </a:r>
          </a:p>
        </p:txBody>
      </p:sp>
      <p:pic>
        <p:nvPicPr>
          <p:cNvPr id="350" name="Resim 6" descr="Resim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32824" y="265914"/>
            <a:ext cx="2667373" cy="27626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Resim 9" descr="Resim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7" y="265914"/>
            <a:ext cx="2981742" cy="647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Resim 17" descr="Resim 1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90588" y="2910340"/>
            <a:ext cx="2753110" cy="2295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Resim 19" descr="Resim 1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726978" y="3829451"/>
            <a:ext cx="3057953" cy="2857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6" name="Başlık 1"/>
          <p:cNvSpPr txBox="1"/>
          <p:nvPr>
            <p:ph type="ctrTitle"/>
          </p:nvPr>
        </p:nvSpPr>
        <p:spPr>
          <a:xfrm>
            <a:off x="420141" y="286891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🧠 Kodlama Başlangıcı</a:t>
            </a:r>
          </a:p>
        </p:txBody>
      </p:sp>
      <p:sp>
        <p:nvSpPr>
          <p:cNvPr id="357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35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Metin kutusu 5"/>
          <p:cNvSpPr txBox="1"/>
          <p:nvPr/>
        </p:nvSpPr>
        <p:spPr>
          <a:xfrm>
            <a:off x="45719" y="734874"/>
            <a:ext cx="5170518" cy="4644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Oluşturduğumuz Scriptin üstüne tıklayıp vs code ile açılmasını sağlıyoruz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🧠 PlayerController.cs – İleriye Doğru Hareket Kodunun Açıklaması;</a:t>
            </a:r>
          </a:p>
          <a:p>
            <a:pPr>
              <a:defRPr sz="1600"/>
            </a:pPr>
          </a:p>
          <a:p>
            <a:pPr>
              <a:defRPr b="1" sz="1600"/>
            </a:pPr>
            <a:r>
              <a:t>🔍 Ne Yapar?</a:t>
            </a:r>
          </a:p>
          <a:p>
            <a:pPr>
              <a:buSzPct val="100000"/>
              <a:buFont typeface="Arial"/>
              <a:buChar char="•"/>
              <a:defRPr sz="1600"/>
            </a:pPr>
            <a:r>
              <a:t>Bu script, oyuncuya bağlı olan </a:t>
            </a:r>
            <a:r>
              <a:rPr b="1"/>
              <a:t>Rigidbody</a:t>
            </a:r>
            <a:r>
              <a:t> bileşenine erişir ve her karede (frame) </a:t>
            </a:r>
            <a:r>
              <a:rPr b="1"/>
              <a:t>Z ekseninde ileri doğru bir kuvvet</a:t>
            </a:r>
            <a:r>
              <a:t> uygular.</a:t>
            </a:r>
          </a:p>
          <a:p>
            <a:pPr>
              <a:buSzPct val="100000"/>
              <a:buFont typeface="Arial"/>
              <a:buChar char="•"/>
              <a:defRPr sz="1600"/>
            </a:pPr>
            <a:r>
              <a:t>Böylece küre (Player), sahnede sürekli ileri yuvarlanmaya başlar.</a:t>
            </a:r>
          </a:p>
          <a:p>
            <a:pPr>
              <a:buSzPct val="100000"/>
              <a:buFont typeface="Arial"/>
              <a:buChar char="•"/>
              <a:defRPr sz="1600"/>
            </a:pPr>
            <a:r>
              <a:t>Player objesine eklediğimiz PlayerController component’inin rb kısmını bu şekilde seçiyoruz</a:t>
            </a:r>
          </a:p>
          <a:p>
            <a:pPr>
              <a:buSzPct val="100000"/>
              <a:buFont typeface="Arial"/>
              <a:buChar char="•"/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</a:p>
        </p:txBody>
      </p:sp>
      <p:pic>
        <p:nvPicPr>
          <p:cNvPr id="360" name="Resim 3" descr="Resim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9069" y="4137011"/>
            <a:ext cx="3924849" cy="781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Resim 7" descr="Resim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7" y="0"/>
            <a:ext cx="5572903" cy="38676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Resim 15" descr="Resim 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0141" y="4492142"/>
            <a:ext cx="1543266" cy="866897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Metin kutusu 12"/>
          <p:cNvSpPr txBox="1"/>
          <p:nvPr/>
        </p:nvSpPr>
        <p:spPr>
          <a:xfrm>
            <a:off x="45720" y="4446592"/>
            <a:ext cx="5045857" cy="230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t>⚙️ Satır Satır Açıklama:</a:t>
            </a:r>
          </a:p>
          <a:p>
            <a:pPr>
              <a:defRPr sz="1200"/>
            </a:pPr>
            <a:r>
              <a:t>public Rigidbody rb;</a:t>
            </a:r>
          </a:p>
          <a:p>
            <a:pPr>
              <a:defRPr sz="1200"/>
            </a:pPr>
            <a:r>
              <a:t>Oyuncuya fiziksel kuvvet uygulamak için Rigidbody bileşenine erişim sağlar.</a:t>
            </a:r>
          </a:p>
          <a:p>
            <a:pPr>
              <a:defRPr sz="1200"/>
            </a:pPr>
            <a:r>
              <a:t>rb = GetComponent&lt;Rigidbody&gt;();</a:t>
            </a:r>
          </a:p>
          <a:p>
            <a:pPr>
              <a:defRPr sz="1200"/>
            </a:pPr>
            <a:r>
              <a:t>Unity, bu satır sayesinde sahnedeki objeye ait Rigidbody bileşenini bulur ve rb değişkenine atar.</a:t>
            </a:r>
          </a:p>
          <a:p>
            <a:pPr>
              <a:defRPr sz="1200"/>
            </a:pPr>
            <a:r>
              <a:t>rb.AddForce(0, 0, 250);</a:t>
            </a:r>
          </a:p>
          <a:p>
            <a:pPr>
              <a:defRPr sz="1200"/>
            </a:pPr>
            <a:r>
              <a:t>AddForce(x, y, z) fonksiyonu objeye kuvvet uygular.Bu durumda:</a:t>
            </a:r>
          </a:p>
          <a:p>
            <a:pPr>
              <a:defRPr sz="1200"/>
            </a:pPr>
            <a:r>
              <a:t>X = 0: Sağa/sola hareket yok</a:t>
            </a:r>
          </a:p>
          <a:p>
            <a:pPr>
              <a:defRPr sz="1200"/>
            </a:pPr>
            <a:r>
              <a:t>Y = 0: Yukarı/aşağı hareket yok</a:t>
            </a:r>
          </a:p>
          <a:p>
            <a:pPr>
              <a:defRPr sz="1200"/>
            </a:pPr>
            <a:r>
              <a:t>Z = 250: Sadece ileri doğru bir kuvvet uygulanıyor</a:t>
            </a:r>
          </a:p>
        </p:txBody>
      </p:sp>
      <p:sp>
        <p:nvSpPr>
          <p:cNvPr id="364" name="Düz Ok Bağlayıcısı 18"/>
          <p:cNvSpPr/>
          <p:nvPr/>
        </p:nvSpPr>
        <p:spPr>
          <a:xfrm>
            <a:off x="4542502" y="4109883"/>
            <a:ext cx="1014935" cy="492672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3" name="Başlık 1"/>
          <p:cNvSpPr txBox="1"/>
          <p:nvPr>
            <p:ph type="ctrTitle"/>
          </p:nvPr>
        </p:nvSpPr>
        <p:spPr>
          <a:xfrm>
            <a:off x="514117" y="952500"/>
            <a:ext cx="4126710" cy="895967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2. Unity Editor Kurulumu</a:t>
            </a:r>
          </a:p>
        </p:txBody>
      </p:sp>
      <p:sp>
        <p:nvSpPr>
          <p:cNvPr id="124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2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Metin kutusu 5"/>
          <p:cNvSpPr txBox="1"/>
          <p:nvPr/>
        </p:nvSpPr>
        <p:spPr>
          <a:xfrm>
            <a:off x="414173" y="1605944"/>
            <a:ext cx="4633217" cy="3017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 startAt="1"/>
            </a:pPr>
            <a:r>
              <a:t>Unity Hub’ı aç</a:t>
            </a:r>
          </a:p>
          <a:p>
            <a:pPr marL="342900" indent="-342900">
              <a:buSzPct val="100000"/>
              <a:buAutoNum type="arabicPeriod" startAt="1"/>
            </a:pPr>
          </a:p>
          <a:p>
            <a:pPr marL="342900" indent="-342900">
              <a:buSzPct val="100000"/>
              <a:buAutoNum type="arabicPeriod" startAt="2"/>
            </a:pPr>
            <a:r>
              <a:t>Üst menüden </a:t>
            </a:r>
            <a:r>
              <a:rPr b="1"/>
              <a:t>“Installs”</a:t>
            </a:r>
            <a:r>
              <a:t> sekmesine geç.</a:t>
            </a:r>
          </a:p>
          <a:p>
            <a:pPr marL="342900" indent="-342900">
              <a:buSzPct val="100000"/>
              <a:buAutoNum type="arabicPeriod" startAt="2"/>
              <a:defRPr b="1"/>
            </a:pPr>
          </a:p>
          <a:p>
            <a:pPr marL="342900" indent="-342900">
              <a:buSzPct val="100000"/>
              <a:buAutoNum type="arabicPeriod" startAt="3"/>
            </a:pPr>
            <a:r>
              <a:t>Sağ üstten </a:t>
            </a:r>
            <a:r>
              <a:rPr b="1"/>
              <a:t>“Install Editor”</a:t>
            </a:r>
            <a:r>
              <a:t> butonuna bas.</a:t>
            </a:r>
          </a:p>
          <a:p>
            <a:pPr marL="342900" indent="-342900">
              <a:buSzPct val="100000"/>
              <a:buAutoNum type="arabicPeriod" startAt="3"/>
              <a:defRPr b="1"/>
            </a:pPr>
          </a:p>
          <a:p>
            <a:pPr marL="342900" indent="-342900">
              <a:buSzPct val="100000"/>
              <a:buAutoNum type="arabicPeriod" startAt="4"/>
              <a:defRPr b="1"/>
            </a:pPr>
            <a:r>
              <a:t>Unity 6000.x.x</a:t>
            </a:r>
            <a:r>
              <a:rPr b="0"/>
              <a:t> gibi güncel bir LTS (Long-Term Support) sürüm seç</a:t>
            </a:r>
            <a:endParaRPr b="0"/>
          </a:p>
          <a:p>
            <a:pPr lvl="1"/>
          </a:p>
        </p:txBody>
      </p:sp>
      <p:sp>
        <p:nvSpPr>
          <p:cNvPr id="127" name="Metin kutusu 18"/>
          <p:cNvSpPr txBox="1"/>
          <p:nvPr/>
        </p:nvSpPr>
        <p:spPr>
          <a:xfrm>
            <a:off x="272456" y="5058548"/>
            <a:ext cx="4774934" cy="98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 startAt="1"/>
            </a:pPr>
            <a:r>
              <a:t>📌 </a:t>
            </a:r>
            <a:r>
              <a:rPr i="1"/>
              <a:t>Unity Hub, birden fazla Unity sürümünü yönetmek ve projeleri organize etmek için kullanılır.</a:t>
            </a:r>
          </a:p>
        </p:txBody>
      </p:sp>
      <p:pic>
        <p:nvPicPr>
          <p:cNvPr id="128" name="Resim 3" descr="Resim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1539" y="200609"/>
            <a:ext cx="2422759" cy="2467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Resim 6" descr="Resi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29004" y="200609"/>
            <a:ext cx="2819645" cy="1074513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Bağlayıcı: Eğri 9"/>
          <p:cNvSpPr/>
          <p:nvPr/>
        </p:nvSpPr>
        <p:spPr>
          <a:xfrm flipV="1">
            <a:off x="8170605" y="1275121"/>
            <a:ext cx="924234" cy="72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131" name="Resim 11" descr="Resim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07898" y="3037106"/>
            <a:ext cx="4992015" cy="3254462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Düz Ok Bağlayıcısı 13"/>
          <p:cNvSpPr/>
          <p:nvPr/>
        </p:nvSpPr>
        <p:spPr>
          <a:xfrm flipH="1">
            <a:off x="9969909" y="1514168"/>
            <a:ext cx="768918" cy="1248698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36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5320" r="0" b="38431"/>
          <a:stretch>
            <a:fillRect/>
          </a:stretch>
        </p:blipFill>
        <p:spPr>
          <a:xfrm>
            <a:off x="2" y="151"/>
            <a:ext cx="12191998" cy="6857849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Rectangle 55"/>
          <p:cNvSpPr/>
          <p:nvPr/>
        </p:nvSpPr>
        <p:spPr>
          <a:xfrm>
            <a:off x="-406" y="0"/>
            <a:ext cx="8543515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9" name="Başlık 1"/>
          <p:cNvSpPr txBox="1"/>
          <p:nvPr>
            <p:ph type="title"/>
          </p:nvPr>
        </p:nvSpPr>
        <p:spPr>
          <a:xfrm>
            <a:off x="323114" y="2080566"/>
            <a:ext cx="7513195" cy="3818789"/>
          </a:xfrm>
          <a:prstGeom prst="rect">
            <a:avLst/>
          </a:prstGeom>
        </p:spPr>
        <p:txBody>
          <a:bodyPr/>
          <a:lstStyle/>
          <a:p>
            <a:pPr>
              <a:defRPr sz="2000"/>
            </a:pPr>
            <a:r>
              <a:t>Oyuncunun (küre) kendiliğinden ileri gitmesini sağlamak için yazılmıştır.</a:t>
            </a:r>
            <a:br/>
            <a:r>
              <a:t>Bu mekanik, engel atlamalı veya skor toplamalı parkur oyunlarında temel hareket sistemidir.</a:t>
            </a:r>
            <a:br/>
            <a:r>
              <a:t>Daha sonra yön kontrolü (sağ/sol) bu temel yapıya eklenebilir..</a:t>
            </a:r>
            <a:br/>
            <a:br/>
            <a:br/>
            <a:br/>
            <a:br/>
            <a:r>
              <a:rPr sz="1800"/>
              <a:t> </a:t>
            </a:r>
          </a:p>
        </p:txBody>
      </p:sp>
      <p:sp>
        <p:nvSpPr>
          <p:cNvPr id="370" name="Alt Başlık 2"/>
          <p:cNvSpPr txBox="1"/>
          <p:nvPr>
            <p:ph type="body" sz="quarter" idx="1"/>
          </p:nvPr>
        </p:nvSpPr>
        <p:spPr>
          <a:xfrm>
            <a:off x="363519" y="731982"/>
            <a:ext cx="7815663" cy="789300"/>
          </a:xfrm>
          <a:prstGeom prst="rect">
            <a:avLst/>
          </a:prstGeom>
        </p:spPr>
        <p:txBody>
          <a:bodyPr/>
          <a:lstStyle/>
          <a:p>
            <a:pPr/>
            <a:r>
              <a:t>💡 Neden Bu Kod Yazıldı?</a:t>
            </a:r>
          </a:p>
        </p:txBody>
      </p:sp>
      <p:sp>
        <p:nvSpPr>
          <p:cNvPr id="371" name="Straight Connector 57"/>
          <p:cNvSpPr/>
          <p:nvPr/>
        </p:nvSpPr>
        <p:spPr>
          <a:xfrm>
            <a:off x="718052" y="1031001"/>
            <a:ext cx="978861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400"/>
                                        <p:tgtEl>
                                          <p:spTgt spid="37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400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70" grpId="2"/>
      <p:bldP build="whole" bldLvl="1" animBg="1" rev="0" advAuto="0" spid="369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4" name="Başlık 1"/>
          <p:cNvSpPr txBox="1"/>
          <p:nvPr>
            <p:ph type="ctrTitle"/>
          </p:nvPr>
        </p:nvSpPr>
        <p:spPr>
          <a:xfrm>
            <a:off x="420141" y="286891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🧠 Kodlama Başlangıcı</a:t>
            </a:r>
          </a:p>
        </p:txBody>
      </p:sp>
      <p:sp>
        <p:nvSpPr>
          <p:cNvPr id="375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37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Metin kutusu 5"/>
          <p:cNvSpPr txBox="1"/>
          <p:nvPr/>
        </p:nvSpPr>
        <p:spPr>
          <a:xfrm>
            <a:off x="45719" y="734874"/>
            <a:ext cx="5170518" cy="511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/>
            </a:pPr>
            <a:r>
              <a:t>Bu kod, oyuncuyu sahnede takip eden basit bir kamera sistemidir.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playerTransform: Takip edilecek oyuncunun konumu.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offset: Kamera ile oyuncu arasındaki sabit mesafe.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Update() fonksiyonu ile her karede kamera, oyuncunun pozisyonuna göre güncellenir.</a:t>
            </a:r>
          </a:p>
          <a:p>
            <a:pPr>
              <a:defRPr sz="1600"/>
            </a:pPr>
          </a:p>
          <a:p>
            <a:pPr>
              <a:defRPr sz="1600"/>
            </a:pPr>
            <a:r>
              <a:t>Kısaca bu script sayesinde kamera, oyuncunun arkasından sabit bir mesafede ilerleyerek onu takip eder.</a:t>
            </a:r>
          </a:p>
          <a:p>
            <a:pPr>
              <a:buSzPct val="100000"/>
              <a:buFont typeface="Arial"/>
              <a:buChar char="•"/>
              <a:defRPr sz="1600"/>
            </a:pPr>
          </a:p>
          <a:p>
            <a:pPr>
              <a:defRPr sz="1600"/>
            </a:pPr>
            <a:r>
              <a:t>Main camera’ya atadığımız scriptin Player Transform kısmına player’i tanımlıyoruz. Ve Offset değerlerini 0, 1, -5 olarak düzenliyoruz.</a:t>
            </a: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</a:p>
          <a:p>
            <a:pPr>
              <a:defRPr sz="1600"/>
            </a:pPr>
          </a:p>
        </p:txBody>
      </p:sp>
      <p:pic>
        <p:nvPicPr>
          <p:cNvPr id="378" name="Resim 10" descr="Resim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1955" y="0"/>
            <a:ext cx="6930044" cy="3981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Resim 16" descr="Resim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69193" y="4656733"/>
            <a:ext cx="3886742" cy="990739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Bağlayıcı: Eğri 20"/>
          <p:cNvSpPr/>
          <p:nvPr/>
        </p:nvSpPr>
        <p:spPr>
          <a:xfrm>
            <a:off x="5476568" y="4237702"/>
            <a:ext cx="914401" cy="914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3" name="Başlık 1"/>
          <p:cNvSpPr txBox="1"/>
          <p:nvPr>
            <p:ph type="ctrTitle"/>
          </p:nvPr>
        </p:nvSpPr>
        <p:spPr>
          <a:xfrm>
            <a:off x="420141" y="286891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🧠 Kodlama Güncellemesi!</a:t>
            </a:r>
          </a:p>
        </p:txBody>
      </p:sp>
      <p:sp>
        <p:nvSpPr>
          <p:cNvPr id="384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38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Metin kutusu 5"/>
          <p:cNvSpPr txBox="1"/>
          <p:nvPr/>
        </p:nvSpPr>
        <p:spPr>
          <a:xfrm>
            <a:off x="45719" y="734874"/>
            <a:ext cx="5170518" cy="404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400"/>
            </a:pPr>
            <a:r>
              <a:t>PlayerController.cs – Güncellenen Kodun Açıklaması</a:t>
            </a:r>
          </a:p>
          <a:p>
            <a:pPr>
              <a:defRPr sz="1400"/>
            </a:pPr>
            <a:r>
              <a:t>Bu düzenleme ile karakterin hareket sistemi daha profesyonel ve doğru bir yapıya kavuşmuştur.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🔵 Değişiklikler ve Eklenenler</a:t>
            </a:r>
          </a:p>
          <a:p>
            <a:pPr>
              <a:defRPr sz="1400"/>
            </a:pPr>
            <a:r>
              <a:t>İleri hareket ettirecek kuvvet değeri artık değişken olarak tanımlandı.</a:t>
            </a:r>
          </a:p>
          <a:p>
            <a:pPr>
              <a:defRPr sz="1400"/>
            </a:pPr>
            <a:r>
              <a:t>Böylece Inspector üzerinden pushForce değeri istenildiği zaman değiştirilebilir hale getirildi.</a:t>
            </a:r>
          </a:p>
          <a:p>
            <a:pPr>
              <a:defRPr sz="1400"/>
            </a:pPr>
            <a:r>
              <a:t>Kodu daha esnek ve ayarlanabilir yaptı.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FixedUpdate() Metodu Kullanıldı</a:t>
            </a:r>
          </a:p>
          <a:p>
            <a:pPr>
              <a:defRPr sz="1400"/>
            </a:pPr>
            <a:r>
              <a:t>Hareket işlemleri FixedUpdate() içine taşındı.</a:t>
            </a:r>
          </a:p>
          <a:p>
            <a:pPr>
              <a:defRPr sz="1400"/>
            </a:pPr>
            <a:r>
              <a:t>Çünkü Rigidbody gibi fizik işlemleri zamanla uyumlu (sabit aralıklı) yapılmalıdır</a:t>
            </a:r>
          </a:p>
          <a:p>
            <a:pPr>
              <a:defRPr sz="1400"/>
            </a:pPr>
            <a:r>
              <a:t>.Time.fixedDeltaTime ile çarpılarak kuvvetin zamana bağlı dengeli uygulanması sağlandı.</a:t>
            </a:r>
          </a:p>
          <a:p>
            <a:pPr>
              <a:defRPr sz="1400"/>
            </a:pPr>
          </a:p>
        </p:txBody>
      </p:sp>
      <p:pic>
        <p:nvPicPr>
          <p:cNvPr id="387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1957" y="0"/>
            <a:ext cx="6930043" cy="5604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Resim 11" descr="Resim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Resim 18" descr="Resim 1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4468212"/>
            <a:ext cx="5353997" cy="2417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2" name="Başlık 1"/>
          <p:cNvSpPr txBox="1"/>
          <p:nvPr>
            <p:ph type="ctrTitle"/>
          </p:nvPr>
        </p:nvSpPr>
        <p:spPr>
          <a:xfrm>
            <a:off x="420141" y="286891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🧠 Kodlama Güncellemesi!</a:t>
            </a:r>
          </a:p>
        </p:txBody>
      </p:sp>
      <p:sp>
        <p:nvSpPr>
          <p:cNvPr id="393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39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Resim 3" descr="Resim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5" y="0"/>
            <a:ext cx="6930044" cy="5996772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Metin kutusu 5"/>
          <p:cNvSpPr txBox="1"/>
          <p:nvPr/>
        </p:nvSpPr>
        <p:spPr>
          <a:xfrm>
            <a:off x="45719" y="734874"/>
            <a:ext cx="5170518" cy="505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400"/>
            </a:pPr>
            <a:r>
              <a:t>PlayerController.cs – Güncellenen Kodun Açıklaması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Bu düzenleme ile oyuncunun </a:t>
            </a:r>
            <a:r>
              <a:rPr b="1"/>
              <a:t>sağa ve sola klavye ile hareket edebilmesi</a:t>
            </a:r>
            <a:r>
              <a:t> için input kontrolü eklenmiştir.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🔵 Yapılan Değişiklikler ve Eklenenler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movement Değişkeni Eklendi</a:t>
            </a:r>
          </a:p>
          <a:p>
            <a:pPr marL="342900" indent="-342900">
              <a:buSzPct val="100000"/>
              <a:buAutoNum type="arabicPeriod" startAt="1"/>
              <a:defRPr sz="1400"/>
            </a:pPr>
          </a:p>
          <a:p>
            <a:pPr>
              <a:defRPr sz="1400"/>
            </a:pPr>
            <a:r>
              <a:t>Oyuncunun yatay (sağ/sol) hareket bilgisini tutmak için yeni bir değişken tanımlandı.Değeri her karede güncellenecek.</a:t>
            </a:r>
          </a:p>
          <a:p>
            <a:pPr marL="342900" indent="-342900">
              <a:buSzPct val="100000"/>
              <a:buAutoNum type="arabicPeriod" startAt="1"/>
              <a:defRPr sz="1400"/>
            </a:pPr>
          </a:p>
          <a:p>
            <a:pPr>
              <a:defRPr sz="1400"/>
            </a:pPr>
            <a:r>
              <a:t>Input.GetAxis("Horizontal") fonksiyonu ile klavyeden gelen sağ/sol yön tuşları veya A-D tuşlarının durumu okunur.</a:t>
            </a:r>
          </a:p>
          <a:p>
            <a:pPr marL="342900" indent="-342900">
              <a:buSzPct val="100000"/>
              <a:buAutoNum type="arabicPeriod" startAt="1"/>
              <a:defRPr sz="1400"/>
            </a:pPr>
          </a:p>
          <a:p>
            <a:pPr>
              <a:defRPr sz="1400"/>
            </a:pPr>
            <a:r>
              <a:t>Sağ tuşuna basılırsa → +1</a:t>
            </a:r>
          </a:p>
          <a:p>
            <a:pPr>
              <a:defRPr sz="1400"/>
            </a:pPr>
            <a:r>
              <a:t>Sol tuşuna basılırsa → -1</a:t>
            </a:r>
          </a:p>
          <a:p>
            <a:pPr>
              <a:defRPr sz="1400"/>
            </a:pPr>
            <a:r>
              <a:t>Hiçbir tuşa basılmazsa → 0</a:t>
            </a:r>
          </a:p>
          <a:p>
            <a:pPr>
              <a:defRPr sz="1400"/>
            </a:pPr>
            <a:r>
              <a:t>FixedUpdate() Şu An Sadece İleri Kuvvet Uyguluyor</a:t>
            </a:r>
          </a:p>
          <a:p>
            <a:pPr>
              <a:defRPr sz="1400"/>
            </a:pPr>
            <a:r>
              <a:t>.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</p:txBody>
      </p:sp>
      <p:pic>
        <p:nvPicPr>
          <p:cNvPr id="398" name="Resim 16" descr="Resim 1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4856176"/>
            <a:ext cx="4421678" cy="2001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1" name="Başlık 1"/>
          <p:cNvSpPr txBox="1"/>
          <p:nvPr>
            <p:ph type="ctrTitle"/>
          </p:nvPr>
        </p:nvSpPr>
        <p:spPr>
          <a:xfrm>
            <a:off x="420141" y="286891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🧠 Kodlama Güncellemesi!</a:t>
            </a:r>
          </a:p>
        </p:txBody>
      </p:sp>
      <p:sp>
        <p:nvSpPr>
          <p:cNvPr id="402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0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4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405" name="Metin kutusu 5"/>
          <p:cNvSpPr txBox="1"/>
          <p:nvPr/>
        </p:nvSpPr>
        <p:spPr>
          <a:xfrm>
            <a:off x="45719" y="734875"/>
            <a:ext cx="5170518" cy="7780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PlayerController.cs – Yatay ve İleri Hareketin Tamamlanmış Hali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🔵 Yapılan Değişiklikler ve Eklenenler: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Sağ-sol hareketin hassasiyetini belirlemek için bir speed değişkeni eklendi.</a:t>
            </a:r>
          </a:p>
          <a:p>
            <a:pPr>
              <a:defRPr sz="1400"/>
            </a:pPr>
            <a:r>
              <a:t>Böylece sağ/sol hareketin ne kadar hızlı olacağı ayarlanabilir hale geldi.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FixedUpdate() İçinde Yatay Hareket Sağlandı: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Rigidbody'nin velocity (hız) değeri doğrudan değiştirilerek sağ-sol hareket verildi.</a:t>
            </a:r>
          </a:p>
          <a:p>
            <a:pPr>
              <a:defRPr sz="1400"/>
            </a:pPr>
            <a:r>
              <a:t>Böylece klavyeden gelen yatay input (movement) doğrudan oyuncunun yatay hızına yansıtıldı.</a:t>
            </a:r>
          </a:p>
          <a:p>
            <a:pPr>
              <a:defRPr sz="1400"/>
            </a:pPr>
          </a:p>
          <a:p>
            <a:pPr>
              <a:defRPr b="1" sz="1400"/>
            </a:pPr>
            <a:r>
              <a:t>🔍 Nasıl Çalışıyor?</a:t>
            </a:r>
          </a:p>
          <a:p>
            <a:pPr>
              <a:buSzPct val="100000"/>
              <a:buFont typeface="Arial"/>
              <a:buChar char="•"/>
              <a:defRPr b="1" sz="1400"/>
            </a:pPr>
            <a:r>
              <a:t>movement:</a:t>
            </a:r>
            <a:r>
              <a:rPr b="0"/>
              <a:t> Klavyeden gelen sağ/sol hareket bilgisi (A-D veya ok tuşları).</a:t>
            </a:r>
            <a:endParaRPr b="0"/>
          </a:p>
          <a:p>
            <a:pPr>
              <a:buSzPct val="100000"/>
              <a:buFont typeface="Arial"/>
              <a:buChar char="•"/>
              <a:defRPr b="1" sz="1400"/>
            </a:pPr>
            <a:r>
              <a:t>movement * speed:</a:t>
            </a:r>
            <a:r>
              <a:rPr b="0"/>
              <a:t> Hangi yöne ve ne hızda hareket edileceğini belirler.</a:t>
            </a:r>
            <a:endParaRPr b="0"/>
          </a:p>
          <a:p>
            <a:pPr>
              <a:buSzPct val="100000"/>
              <a:buFont typeface="Arial"/>
              <a:buChar char="•"/>
              <a:defRPr b="1" sz="1400"/>
            </a:pPr>
            <a:r>
              <a:t>rb.velocity:</a:t>
            </a:r>
            <a:r>
              <a:rPr b="0"/>
              <a:t> Rigidbody’nin hızını doğrudan ayarlayarak anlık ve net bir hareket sağlar.</a:t>
            </a:r>
            <a:endParaRPr b="0"/>
          </a:p>
          <a:p>
            <a:pPr>
              <a:buSzPct val="100000"/>
              <a:buFont typeface="Arial"/>
              <a:buChar char="•"/>
              <a:defRPr sz="1400"/>
            </a:pPr>
            <a:r>
              <a:t>Y ekseni (yukarı-aşağı) ve Z ekseni (ileri) hızları korunur.</a:t>
            </a:r>
          </a:p>
          <a:p>
            <a:pPr>
              <a:buSzPct val="100000"/>
              <a:buFont typeface="Arial"/>
              <a:buChar char="•"/>
              <a:defRPr sz="1400"/>
            </a:pPr>
          </a:p>
          <a:p>
            <a:pPr>
              <a:buSzPct val="100000"/>
              <a:buFont typeface="Arial"/>
              <a:buChar char="•"/>
              <a:defRPr sz="1200"/>
            </a:pPr>
            <a:r>
              <a:t>Not : </a:t>
            </a:r>
            <a:r>
              <a:rPr>
                <a:latin typeface="Courier New"/>
                <a:ea typeface="Courier New"/>
                <a:cs typeface="Courier New"/>
                <a:sym typeface="Courier New"/>
              </a:rPr>
              <a:t>speed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değeri 1000f → sonra 7f olarak güncellenmeli. Kodu test amaçlı bu hız değerlerine çıkıldı</a:t>
            </a:r>
            <a:endParaRPr>
              <a:latin typeface="Symbol"/>
              <a:ea typeface="Symbol"/>
              <a:cs typeface="Symbol"/>
              <a:sym typeface="Symbol"/>
            </a:endParaRPr>
          </a:p>
          <a:p>
            <a:pPr>
              <a:buSzPct val="100000"/>
              <a:buFont typeface="Arial"/>
              <a:buChar char="•"/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</p:txBody>
      </p:sp>
      <p:pic>
        <p:nvPicPr>
          <p:cNvPr id="406" name="Resim 4" descr="Resim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7" y="0"/>
            <a:ext cx="6930043" cy="5326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Resim 10" descr="Resim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61957" y="4690340"/>
            <a:ext cx="4168576" cy="2167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1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0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000"/>
            </a:lvl1pPr>
          </a:lstStyle>
          <a:p>
            <a:pPr/>
            <a:r>
              <a:t>🧱 Engellerin Eklenmesi (Bariyerler)</a:t>
            </a:r>
          </a:p>
        </p:txBody>
      </p:sp>
      <p:sp>
        <p:nvSpPr>
          <p:cNvPr id="411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1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Metin kutusu 5"/>
          <p:cNvSpPr txBox="1"/>
          <p:nvPr/>
        </p:nvSpPr>
        <p:spPr>
          <a:xfrm>
            <a:off x="45719" y="734874"/>
            <a:ext cx="5170518" cy="586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🔹 Adım 1: Cube (Küp) Objeleri Oluşturma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Hierarchy panelinde sağ tıkla →3D Object &gt; Cube seç → ilk bariyer objesini oluştur.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Aynı işlemi tekrar yaparak ikinci bir Cube oluştur.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İlk bariyerin Inspector panelinden Scale değerlerini şu şekilde ayarla:</a:t>
            </a:r>
          </a:p>
          <a:p>
            <a:pPr>
              <a:defRPr sz="1400"/>
            </a:pPr>
            <a:r>
              <a:t>X : 1, Y : 2, Z : 1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İkinci bariyerin Scale değerlerini şu şekilde ayarla:</a:t>
            </a:r>
          </a:p>
          <a:p>
            <a:pPr>
              <a:defRPr sz="1400"/>
            </a:pPr>
            <a:r>
              <a:t>X: 1, Y: 4, Z : 1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Bu sayede engellerin yükseklikleri farklı olur ve görsel çeşitlilik sağlanır.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  <a:r>
              <a:t>Oluşturduğumuz objeler Barier2 ve Barier3 olarak adlandıralım.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Assets kısmında Prefab adlı bir klasör oluşturup, Hierarchy panelindeki engellerimizi klasörün içine sürükleyip bırakıyoruz. Böylece objelerimiz, prefab haline geliyor ve ayarlarını kopyalamak istediğimizde koruyor.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Not: daha düzenli bir görünüm istersek Hierarchy &gt; create empty ile oluşturduğumuz 2 boş gameObject’e bariyerler türlerimizi tek tek sürürkleyip bırakarak klasörlemiş oluruz</a:t>
            </a:r>
          </a:p>
        </p:txBody>
      </p:sp>
      <p:pic>
        <p:nvPicPr>
          <p:cNvPr id="415" name="Resim 8" descr="Resim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7" y="0"/>
            <a:ext cx="2970195" cy="3575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Resim 12" descr="Resim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79192" y="0"/>
            <a:ext cx="2970195" cy="4002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Resim 14" descr="Resim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61957" y="3568239"/>
            <a:ext cx="1919182" cy="329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Resim 18" descr="Resim 18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74189" y="4170136"/>
            <a:ext cx="1273490" cy="2520721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Düz Ok Bağlayıcısı 22"/>
          <p:cNvSpPr/>
          <p:nvPr/>
        </p:nvSpPr>
        <p:spPr>
          <a:xfrm>
            <a:off x="7413522" y="4856507"/>
            <a:ext cx="973394" cy="360260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0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2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000"/>
            </a:lvl1pPr>
          </a:lstStyle>
          <a:p>
            <a:pPr/>
            <a:r>
              <a:t>🧱 Engellerin Renklenmesi</a:t>
            </a:r>
          </a:p>
        </p:txBody>
      </p:sp>
      <p:sp>
        <p:nvSpPr>
          <p:cNvPr id="423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2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Metin kutusu 5"/>
          <p:cNvSpPr txBox="1"/>
          <p:nvPr/>
        </p:nvSpPr>
        <p:spPr>
          <a:xfrm>
            <a:off x="35887" y="734874"/>
            <a:ext cx="5170518" cy="369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🔹daha önce yüklediğimiz gezegen texture’lerini içeren asset klasörümüz olan Planets of the solar system 3d klasörünü açıyoruz ve Materials klasörüne giriyoruz. 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URP_Venus_2k texture’unu oluşturduğumuz prefabların üstüne sürükleyerek bariyerlerimize ateşli bir görünüm kazandırıyoruz. </a:t>
            </a:r>
            <a:r>
              <a:rPr sz="1400"/>
              <a:t>	</a:t>
            </a:r>
          </a:p>
        </p:txBody>
      </p:sp>
      <p:pic>
        <p:nvPicPr>
          <p:cNvPr id="427" name="Resim 3" descr="Resim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5" y="0"/>
            <a:ext cx="6990737" cy="1672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Resim 6" descr="Resim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61955" y="1672135"/>
            <a:ext cx="6990737" cy="1784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Resim 9" descr="Resim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52125" y="3456558"/>
            <a:ext cx="6930046" cy="2841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2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2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000"/>
            </a:lvl1pPr>
          </a:lstStyle>
          <a:p>
            <a:pPr/>
            <a:r>
              <a:t>💀 Çarpışma ve Respawn Sistemi</a:t>
            </a:r>
          </a:p>
        </p:txBody>
      </p:sp>
      <p:sp>
        <p:nvSpPr>
          <p:cNvPr id="433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3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Metin kutusu 5"/>
          <p:cNvSpPr txBox="1"/>
          <p:nvPr/>
        </p:nvSpPr>
        <p:spPr>
          <a:xfrm>
            <a:off x="45719" y="734875"/>
            <a:ext cx="5170518" cy="4606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Öncelikle bariyerlerimize tag atıyoruz. Barier’in inspector panelinde tag kısmına tıklayıp add tag…’ e basıyoruz.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Tag’imizi Barrier olarak isimlendirip save’e basıyoruz ve panelden oluşturduğumuz tag’i seçiyoruz.</a:t>
            </a:r>
          </a:p>
          <a:p>
            <a:pPr>
              <a:defRPr sz="2400"/>
            </a:pPr>
          </a:p>
          <a:p>
            <a:pPr>
              <a:defRPr sz="2400"/>
            </a:pPr>
            <a:r>
              <a:t>Artık prefabdan oluşturduğum tüm objeler barrier objesine dönüşecekler.</a:t>
            </a:r>
          </a:p>
          <a:p>
            <a:pPr>
              <a:defRPr sz="1400"/>
            </a:pPr>
          </a:p>
          <a:p>
            <a:pPr>
              <a:defRPr sz="1400"/>
            </a:pPr>
          </a:p>
        </p:txBody>
      </p:sp>
      <p:pic>
        <p:nvPicPr>
          <p:cNvPr id="437" name="Resim 3" descr="Resim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7" y="0"/>
            <a:ext cx="3088684" cy="2394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Resim 6" descr="Resim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59288" y="269038"/>
            <a:ext cx="3768929" cy="151300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Resim 9" descr="Resim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59397" y="3190486"/>
            <a:ext cx="1925774" cy="3116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Başlık 1"/>
          <p:cNvSpPr txBox="1"/>
          <p:nvPr>
            <p:ph type="title"/>
          </p:nvPr>
        </p:nvSpPr>
        <p:spPr>
          <a:xfrm>
            <a:off x="323114" y="2080566"/>
            <a:ext cx="7513195" cy="3818789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</a:p>
        </p:txBody>
      </p:sp>
      <p:sp>
        <p:nvSpPr>
          <p:cNvPr id="442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4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5320" r="0" b="38431"/>
          <a:stretch>
            <a:fillRect/>
          </a:stretch>
        </p:blipFill>
        <p:spPr>
          <a:xfrm>
            <a:off x="2" y="151"/>
            <a:ext cx="12191998" cy="6857849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Rectangle 55"/>
          <p:cNvSpPr/>
          <p:nvPr/>
        </p:nvSpPr>
        <p:spPr>
          <a:xfrm>
            <a:off x="-406" y="0"/>
            <a:ext cx="8543515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5" name="Alt Başlık 2"/>
          <p:cNvSpPr txBox="1"/>
          <p:nvPr>
            <p:ph type="body" sz="quarter" idx="1"/>
          </p:nvPr>
        </p:nvSpPr>
        <p:spPr>
          <a:xfrm>
            <a:off x="363519" y="731982"/>
            <a:ext cx="7815663" cy="789300"/>
          </a:xfrm>
          <a:prstGeom prst="rect">
            <a:avLst/>
          </a:prstGeom>
        </p:spPr>
        <p:txBody>
          <a:bodyPr/>
          <a:lstStyle/>
          <a:p>
            <a:pPr/>
            <a:r>
              <a:t>💡 Neden Bu Kod Yazıldı?</a:t>
            </a:r>
          </a:p>
        </p:txBody>
      </p:sp>
      <p:sp>
        <p:nvSpPr>
          <p:cNvPr id="446" name="Straight Connector 57"/>
          <p:cNvSpPr/>
          <p:nvPr/>
        </p:nvSpPr>
        <p:spPr>
          <a:xfrm>
            <a:off x="718052" y="1031001"/>
            <a:ext cx="978861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47" name="Resim 4" descr="Resi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3207" y="1625943"/>
            <a:ext cx="10085586" cy="4728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400"/>
                                        <p:tgtEl>
                                          <p:spTgt spid="4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400"/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1" grpId="1"/>
      <p:bldP build="p" bldLvl="1" animBg="1" rev="0" advAuto="0" spid="445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0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🧠 GameManager Sistemi</a:t>
            </a:r>
          </a:p>
        </p:txBody>
      </p:sp>
      <p:sp>
        <p:nvSpPr>
          <p:cNvPr id="451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Metin kutusu 5"/>
          <p:cNvSpPr txBox="1"/>
          <p:nvPr/>
        </p:nvSpPr>
        <p:spPr>
          <a:xfrm>
            <a:off x="45719" y="734874"/>
            <a:ext cx="5170518" cy="413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Not : Bu sistem, oyuncunun çarpışma, yeniden doğma, skor ve sahne kontrolü gibi olaylarını tek merkezden yönetmek için oluşturulur.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🔹 Adım 1: GameManager Objesini Oluşturma Hierarchy paneline sağ tıkla →Create Empty seç → objenin adını GameManager yap.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🔹 Adım 2: GameManager Script’ini Oluşturma</a:t>
            </a:r>
          </a:p>
          <a:p>
            <a:pPr>
              <a:defRPr sz="1400"/>
            </a:pPr>
            <a:r>
              <a:t>Assets/Scripts klasöründe sağ tıkla →Create &gt; C# Script → adını GameManager yap. Oluşturulan GameManager.cs dosyasını GameManager objesine sürükleyerek ekle.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</p:txBody>
      </p:sp>
      <p:pic>
        <p:nvPicPr>
          <p:cNvPr id="455" name="Resim 4" descr="Resim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5" y="0"/>
            <a:ext cx="2426872" cy="4516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Resim 3" descr="Resim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17558" y="356186"/>
            <a:ext cx="3565897" cy="2695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Resim 7" descr="Resim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131874" y="3806416"/>
            <a:ext cx="3582560" cy="1961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5" name="Başlık 1"/>
          <p:cNvSpPr txBox="1"/>
          <p:nvPr>
            <p:ph type="ctrTitle"/>
          </p:nvPr>
        </p:nvSpPr>
        <p:spPr>
          <a:xfrm>
            <a:off x="422095" y="373495"/>
            <a:ext cx="4421677" cy="895967"/>
          </a:xfrm>
          <a:prstGeom prst="rect">
            <a:avLst/>
          </a:prstGeom>
        </p:spPr>
        <p:txBody>
          <a:bodyPr/>
          <a:lstStyle>
            <a:lvl1pPr algn="just">
              <a:lnSpc>
                <a:spcPct val="90000"/>
              </a:lnSpc>
              <a:defRPr sz="2400"/>
            </a:lvl1pPr>
          </a:lstStyle>
          <a:p>
            <a:pPr/>
            <a:r>
              <a:t>3. Yeni Bir 3D Proje Oluşturma</a:t>
            </a:r>
          </a:p>
        </p:txBody>
      </p:sp>
      <p:sp>
        <p:nvSpPr>
          <p:cNvPr id="136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3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Metin kutusu 5"/>
          <p:cNvSpPr txBox="1"/>
          <p:nvPr/>
        </p:nvSpPr>
        <p:spPr>
          <a:xfrm>
            <a:off x="419939" y="1400482"/>
            <a:ext cx="4633217" cy="4084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AutoNum type="arabicPeriod" startAt="1"/>
            </a:pPr>
            <a:r>
              <a:t>Unity Hub ana ekranında </a:t>
            </a:r>
            <a:r>
              <a:rPr b="1"/>
              <a:t>“Projects”</a:t>
            </a:r>
            <a:r>
              <a:t> sekmesine git</a:t>
            </a:r>
          </a:p>
          <a:p>
            <a:pPr marL="342900" indent="-342900">
              <a:buSzPct val="100000"/>
              <a:buAutoNum type="arabicPeriod" startAt="1"/>
            </a:pPr>
          </a:p>
          <a:p>
            <a:pPr marL="342900" indent="-342900">
              <a:buSzPct val="100000"/>
              <a:buAutoNum type="arabicPeriod" startAt="2"/>
            </a:pPr>
            <a:r>
              <a:t>Sağ üstten </a:t>
            </a:r>
            <a:r>
              <a:rPr b="1"/>
              <a:t>“New Project”</a:t>
            </a:r>
            <a:r>
              <a:t> butonuna tıkla.</a:t>
            </a:r>
          </a:p>
          <a:p>
            <a:pPr marL="342900" indent="-342900">
              <a:buSzPct val="100000"/>
              <a:buAutoNum type="arabicPeriod" startAt="2"/>
              <a:defRPr b="1"/>
            </a:pPr>
          </a:p>
          <a:p>
            <a:pPr marL="342900" indent="-342900">
              <a:buSzPct val="100000"/>
              <a:buAutoNum type="arabicPeriod" startAt="3"/>
            </a:pPr>
            <a:r>
              <a:t>Template olarak </a:t>
            </a:r>
            <a:r>
              <a:rPr b="1"/>
              <a:t>“Universal 3D (High definition 3D olmayacak.)”</a:t>
            </a:r>
            <a:r>
              <a:t> seç.</a:t>
            </a:r>
          </a:p>
          <a:p>
            <a:pPr marL="342900" indent="-342900">
              <a:buSzPct val="100000"/>
              <a:buAutoNum type="arabicPeriod" startAt="3"/>
              <a:defRPr b="1"/>
            </a:pPr>
          </a:p>
          <a:p>
            <a:pPr marL="342900" indent="-342900">
              <a:buSzPct val="100000"/>
              <a:buAutoNum type="arabicPeriod" startAt="4"/>
            </a:pPr>
            <a:r>
              <a:t>Projeye bir isim ver (örneğin:</a:t>
            </a:r>
            <a:r>
              <a:t> TopParkuru)</a:t>
            </a:r>
          </a:p>
          <a:p>
            <a:pPr marL="342900" indent="-342900">
              <a:buSzPct val="100000"/>
              <a:buAutoNum type="arabicPeriod" startAt="4"/>
            </a:pPr>
          </a:p>
          <a:p>
            <a:pPr marL="342900" indent="-342900">
              <a:buSzPct val="100000"/>
              <a:buAutoNum type="arabicPeriod" startAt="5"/>
              <a:defRPr b="1"/>
            </a:pPr>
            <a:r>
              <a:t>Create project</a:t>
            </a:r>
            <a:r>
              <a:rPr b="0"/>
              <a:t> butonuna basarak projeyi oluştur.</a:t>
            </a:r>
            <a:endParaRPr b="0"/>
          </a:p>
        </p:txBody>
      </p:sp>
      <p:sp>
        <p:nvSpPr>
          <p:cNvPr id="139" name="Bağlayıcı: Eğri 9"/>
          <p:cNvSpPr/>
          <p:nvPr/>
        </p:nvSpPr>
        <p:spPr>
          <a:xfrm flipV="1">
            <a:off x="8054619" y="986891"/>
            <a:ext cx="924235" cy="720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40" name="Düz Ok Bağlayıcısı 13"/>
          <p:cNvSpPr/>
          <p:nvPr/>
        </p:nvSpPr>
        <p:spPr>
          <a:xfrm flipH="1">
            <a:off x="9969909" y="1514168"/>
            <a:ext cx="768918" cy="1248698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141" name="Resim 8" descr="Resim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7288" y="691320"/>
            <a:ext cx="2118545" cy="2072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Resim 12" descr="Resim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39447" y="295653"/>
            <a:ext cx="2491957" cy="1051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Resim 15" descr="Resim 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57288" y="3146686"/>
            <a:ext cx="5590035" cy="3472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0" name="Başlık 1"/>
          <p:cNvSpPr txBox="1"/>
          <p:nvPr>
            <p:ph type="ctrTitle"/>
          </p:nvPr>
        </p:nvSpPr>
        <p:spPr>
          <a:xfrm>
            <a:off x="121593" y="129575"/>
            <a:ext cx="4810660" cy="1310203"/>
          </a:xfrm>
          <a:prstGeom prst="rect">
            <a:avLst/>
          </a:prstGeom>
        </p:spPr>
        <p:txBody>
          <a:bodyPr/>
          <a:lstStyle/>
          <a:p>
            <a:pPr defTabSz="365760">
              <a:defRPr sz="1240"/>
            </a:pPr>
            <a:r>
              <a:t>🧠 GameManager Sistemi</a:t>
            </a:r>
            <a:br/>
            <a:br/>
            <a:r>
              <a:t>🧠 PlayerController.cs – GameManager ile Entegre Respawn Sistemi</a:t>
            </a:r>
            <a:br/>
            <a:br/>
            <a:br/>
          </a:p>
        </p:txBody>
      </p:sp>
      <p:sp>
        <p:nvSpPr>
          <p:cNvPr id="461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6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Resim 3" descr="Resim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7" y="0"/>
            <a:ext cx="4971166" cy="3995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Resim 12" descr="Resim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27129" y="-30825"/>
            <a:ext cx="3773216" cy="1631003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Metin kutusu 16"/>
          <p:cNvSpPr txBox="1"/>
          <p:nvPr/>
        </p:nvSpPr>
        <p:spPr>
          <a:xfrm>
            <a:off x="45719" y="1452593"/>
            <a:ext cx="5178862" cy="479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t>Not : Bu güncelleme ile oyuncu bir engele çarptığında yeniden doğma işlemini artık doğrudan PlayerController değil, GameManager script'i yönetir. Böylece proje daha modüler ve sürdürülebilir bir hale getirilmiştir. </a:t>
            </a:r>
          </a:p>
          <a:p>
            <a:pPr>
              <a:defRPr sz="1200"/>
            </a:pPr>
          </a:p>
          <a:p>
            <a:pPr>
              <a:defRPr sz="1200"/>
            </a:pPr>
            <a:r>
              <a:t>🔵 Yapılan Değişiklikler ve Eklenenler:</a:t>
            </a:r>
          </a:p>
          <a:p>
            <a:pPr>
              <a:defRPr sz="1200"/>
            </a:pPr>
          </a:p>
          <a:p>
            <a:pPr marL="342900" indent="-342900">
              <a:buSzPct val="100000"/>
              <a:buAutoNum type="arabicPeriod" startAt="1"/>
              <a:defRPr sz="1200"/>
            </a:pPr>
            <a:r>
              <a:t>gameManager Değişkeni Eklendi : PlayerController, artık GameManager script'ine doğrudan erişebilir hale gelmiştir.Bu sayede yeniden doğma gibi sistemsel işlemler tek merkezden yürütülebilir.</a:t>
            </a:r>
          </a:p>
          <a:p>
            <a:pPr marL="342900" indent="-342900">
              <a:buSzPct val="100000"/>
              <a:buAutoNum type="arabicPeriod" startAt="1"/>
              <a:defRPr sz="1200"/>
            </a:pPr>
          </a:p>
          <a:p>
            <a:pPr marL="342900" indent="-342900">
              <a:buSzPct val="100000"/>
              <a:buAutoNum type="arabicPeriod" startAt="2"/>
              <a:defRPr sz="1200"/>
            </a:pPr>
            <a:r>
              <a:t>Start() İçine GameManager Ataması Eklendi : Oyun başlarken sahnede bulunan ilk GameManager objesini bulur ve bağlantı kurar. Böylece manuel olarak Inspector üzerinden bağlama gerek kalmaz.</a:t>
            </a:r>
          </a:p>
          <a:p>
            <a:pPr marL="342900" indent="-342900">
              <a:buSzPct val="100000"/>
              <a:buAutoNum type="arabicPeriod" startAt="2"/>
              <a:defRPr sz="1200"/>
            </a:pPr>
          </a:p>
          <a:p>
            <a:pPr marL="342900" indent="-342900">
              <a:buSzPct val="100000"/>
              <a:buAutoNum type="arabicPeriod" startAt="3"/>
              <a:defRPr sz="1200"/>
            </a:pPr>
            <a:r>
              <a:t>Respawn Çağrısı GameManager’a Aktarıldı : Oyuncu bir bariyere çarptığında, artık doğrudan kendi konumunu değiştirmek yerine GameManager.RespawnPlayer() fonksiyonu çağrılır.Bu yapı, oyunun tüm akışını daha kontrollü şekilde yönetmeyi sağlar.</a:t>
            </a:r>
          </a:p>
          <a:p>
            <a:pPr marL="342900" indent="-342900">
              <a:buSzPct val="100000"/>
              <a:buAutoNum type="arabicPeriod" startAt="3"/>
              <a:defRPr sz="1200"/>
            </a:pPr>
          </a:p>
          <a:p>
            <a:pPr>
              <a:defRPr sz="1200"/>
            </a:pPr>
            <a:r>
              <a:t>4.    İleri Hareket Güncellendi (Ekstra Not) : AddForce() metoduna artık ForceMode.Force parametresi eklendi. Bu da kuvvetin daha tutarlı uygulanmasını sağlar.</a:t>
            </a:r>
          </a:p>
          <a:p>
            <a:pPr marL="342900" indent="-342900">
              <a:buSzPct val="100000"/>
              <a:buAutoNum type="arabicPeriod" startAt="3"/>
              <a:defRPr sz="1200"/>
            </a:pPr>
          </a:p>
          <a:p>
            <a:pPr>
              <a:defRPr sz="1200"/>
            </a:pPr>
          </a:p>
          <a:p>
            <a:pPr>
              <a:defRPr sz="1200"/>
            </a:pPr>
          </a:p>
        </p:txBody>
      </p:sp>
      <p:pic>
        <p:nvPicPr>
          <p:cNvPr id="467" name="Resim 24" descr="Resim 2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53613" y="3948936"/>
            <a:ext cx="4979509" cy="2325173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Düz Ok Bağlayıcısı 28"/>
          <p:cNvSpPr/>
          <p:nvPr/>
        </p:nvSpPr>
        <p:spPr>
          <a:xfrm flipV="1">
            <a:off x="8809703" y="216309"/>
            <a:ext cx="255640" cy="3660497"/>
          </a:xfrm>
          <a:prstGeom prst="line">
            <a:avLst/>
          </a:prstGeom>
          <a:ln w="6350">
            <a:solidFill>
              <a:schemeClr val="accent2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0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1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🧠 GameManager.cs – Respawn Yönetimi</a:t>
            </a:r>
          </a:p>
        </p:txBody>
      </p:sp>
      <p:sp>
        <p:nvSpPr>
          <p:cNvPr id="472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7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1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Metin kutusu 5"/>
          <p:cNvSpPr txBox="1"/>
          <p:nvPr/>
        </p:nvSpPr>
        <p:spPr>
          <a:xfrm>
            <a:off x="138200" y="1025541"/>
            <a:ext cx="4987849" cy="5869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Not : Bu script, oyunun genel işleyişini kontrol eden bir merkezdir. Bu örnekte, </a:t>
            </a:r>
            <a:r>
              <a:rPr b="1"/>
              <a:t>oyuncunun yeniden doğma işlemi</a:t>
            </a:r>
            <a:r>
              <a:t> GameManager üzerinden yürütülmektedir.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🔵 Yapılan Yapılandırmalar ve Amaçları:</a:t>
            </a:r>
          </a:p>
          <a:p>
            <a:pPr>
              <a:defRPr sz="1400"/>
            </a:pPr>
          </a:p>
          <a:p>
            <a:pPr marL="342900" indent="-342900">
              <a:buSzPct val="100000"/>
              <a:buAutoNum type="arabicPeriod" startAt="1"/>
              <a:defRPr sz="1400"/>
            </a:pPr>
            <a:r>
              <a:t>PlayerController Bağlantısı Kuruldu : GameManager, sahnedeki PlayerController script’ine erişim sağlamak için bir referans tutar.SerializeField sayesinde bu alan Inspector’da görünebilir ve elle de atanabilir.</a:t>
            </a:r>
          </a:p>
          <a:p>
            <a:pPr marL="342900" indent="-342900">
              <a:buSzPct val="100000"/>
              <a:buAutoNum type="arabicPeriod" startAt="1"/>
              <a:defRPr sz="1400"/>
            </a:pPr>
          </a:p>
          <a:p>
            <a:pPr>
              <a:defRPr sz="1400"/>
            </a:pPr>
            <a:r>
              <a:t>2. Oyunun Başında PlayerController Otomatik Tanımlandı: </a:t>
            </a:r>
          </a:p>
          <a:p>
            <a:pPr>
              <a:defRPr sz="1400"/>
            </a:pPr>
            <a:r>
              <a:t>Start() metodunda sahnede bulunan ilk PlayerController bulunarak playerController değişkenine atanır.Böylece manuel bağlantı gerekmeden otomatik tanımlama yapılır.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3. RespawnPlayer() Fonksiyonu Tanımlandı : Oyuncunun pozisyonu, daha önce PlayerController içinde tanımlanmış olan respawnPoint noktasına geri ayarlanır.Bu fonksiyon, örneğin çarpışma durumlarında dışarıdan çağrılarak oyuncuyu başa döndürür.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</p:txBody>
      </p:sp>
      <p:pic>
        <p:nvPicPr>
          <p:cNvPr id="476" name="Resim 14" descr="Resim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7" y="0"/>
            <a:ext cx="6007222" cy="4021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Resim 8" descr="Resim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77891" y="4021837"/>
            <a:ext cx="5996407" cy="1956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1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0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🧠 PlayerController.cs – Düşme Durumunda Respawn Sistemi</a:t>
            </a:r>
          </a:p>
        </p:txBody>
      </p:sp>
      <p:sp>
        <p:nvSpPr>
          <p:cNvPr id="481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8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Metin kutusu 5"/>
          <p:cNvSpPr txBox="1"/>
          <p:nvPr/>
        </p:nvSpPr>
        <p:spPr>
          <a:xfrm>
            <a:off x="138200" y="1025541"/>
            <a:ext cx="4987849" cy="3323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🔵 Yeni Eklenen Fonksiyon: FallDetector(): </a:t>
            </a:r>
          </a:p>
          <a:p>
            <a:pPr>
              <a:defRPr sz="1400"/>
            </a:pPr>
            <a:r>
              <a:t>Oyuncunun pozisyonu y &lt; -2f olduğunda, yani zeminin altına düştüğünde çalışır.GameManager’daki RespawnPlayer() fonksiyonu çağrılarak oyuncu başlangıç noktasına döndürülür.</a:t>
            </a:r>
          </a:p>
          <a:p>
            <a:pPr>
              <a:defRPr sz="1400"/>
            </a:pPr>
            <a:r>
              <a:t>-2f değeri sahneye göre ayarlanabilir.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🔵 FallDetector() Fonksiyonu FixedUpdate() İçinde Çağrıldı:</a:t>
            </a:r>
          </a:p>
          <a:p>
            <a:pPr>
              <a:defRPr sz="1400"/>
            </a:pPr>
            <a:r>
              <a:t>Bu çağrı her fizik güncellemesinde yapılır, böylece düşme kontrolü sürekli çalışır.</a:t>
            </a:r>
          </a:p>
          <a:p>
            <a:pPr>
              <a:defRPr sz="1400"/>
            </a:pPr>
            <a:r>
              <a:t>FixedUpdate() içine eklenmesi fiziksel olaylara uygun şekilde davranmasını sağlar.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</p:txBody>
      </p:sp>
      <p:pic>
        <p:nvPicPr>
          <p:cNvPr id="485" name="Resim 12" descr="Resim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7" y="-8260"/>
            <a:ext cx="4960955" cy="43591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Resim 19" descr="Resim 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76593" y="4349529"/>
            <a:ext cx="4946318" cy="1541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0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9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🟡 Skor Sistemi ve Seviye Geçişleri – Skor Artışı ve Coin Toplama</a:t>
            </a:r>
          </a:p>
        </p:txBody>
      </p:sp>
      <p:sp>
        <p:nvSpPr>
          <p:cNvPr id="490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49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Metin kutusu 5"/>
          <p:cNvSpPr txBox="1"/>
          <p:nvPr/>
        </p:nvSpPr>
        <p:spPr>
          <a:xfrm>
            <a:off x="138200" y="1025541"/>
            <a:ext cx="4987849" cy="465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🔵Coin’i oluşturmak için; hierarchy &gt; sağ tık &gt; 3d object &gt; Cylinder</a:t>
            </a:r>
          </a:p>
          <a:p>
            <a:pPr>
              <a:defRPr sz="1400"/>
            </a:pPr>
            <a:r>
              <a:t>Coin olarak adlandırıyoruz</a:t>
            </a:r>
          </a:p>
          <a:p>
            <a:pPr>
              <a:defRPr sz="1400"/>
            </a:pPr>
            <a:r>
              <a:t>Inspector panelinde Coin’in scale değerini X:0.5 , Y:0.05,Z:0.5 olarak ayarlıyoruz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Ve rotation : x:-90, 0, 0 olacak şekilde ayarlıyoruz.</a:t>
            </a:r>
          </a:p>
          <a:p>
            <a:pPr>
              <a:defRPr sz="1400"/>
            </a:pPr>
            <a:r>
              <a:t>Böylece para şeklimiz dik duracak şekilde oluşturduk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Materials klasöründen sağ tık &gt; create &gt; material diyerek CoinMaterial’imizi oluşturalım. Daha sonra sürükle bırak mantığı ile material’i  oluştuduğumuz coin objesinin üstüne sürükleyelim 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Material ayarlarını dilediğimiz zevke göre düzenleyebiliriz ama bir önek olarak ekran görüntüsüne göre yapabilirsiniz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</p:txBody>
      </p:sp>
      <p:pic>
        <p:nvPicPr>
          <p:cNvPr id="494" name="Resim 6" descr="Resim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50041" y="-9"/>
            <a:ext cx="2222755" cy="3565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Resim 8" descr="Resim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01294" y="-10"/>
            <a:ext cx="2296865" cy="3416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Resim 10" descr="Resim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86020" y="577558"/>
            <a:ext cx="1013488" cy="3747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Resim 14" descr="Resim 1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95669" y="3672387"/>
            <a:ext cx="2198688" cy="2929242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Düz Ok Bağlayıcısı 18"/>
          <p:cNvSpPr/>
          <p:nvPr/>
        </p:nvSpPr>
        <p:spPr>
          <a:xfrm>
            <a:off x="4453166" y="4882722"/>
            <a:ext cx="1564177" cy="228801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9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1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🟡 Skor Sistemi ve Seviye Geçişleri – Skor Artışı ve Coin Toplama</a:t>
            </a:r>
          </a:p>
        </p:txBody>
      </p:sp>
      <p:sp>
        <p:nvSpPr>
          <p:cNvPr id="502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50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Metin kutusu 5"/>
          <p:cNvSpPr txBox="1"/>
          <p:nvPr/>
        </p:nvSpPr>
        <p:spPr>
          <a:xfrm>
            <a:off x="138200" y="1025541"/>
            <a:ext cx="4987849" cy="505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Assets/ Scripts klasöründe sağ tıkla →Create &gt; C# Script → adını RotateObject yap.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Not: Bu script, objeyi sürekli olarak </a:t>
            </a:r>
            <a:r>
              <a:rPr b="1"/>
              <a:t>Z ekseni etrafında döndürür</a:t>
            </a:r>
            <a:r>
              <a:t>. Genellikle coin gibi toplanabilir nesnelere uygulanır ve oyuncunun dikkatini çekmek için kullanılır.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  <a:r>
              <a:t>transform.Rotate(...): Objeyi belirtilen eksenlerde döndürür.</a:t>
            </a:r>
          </a:p>
          <a:p>
            <a:pPr>
              <a:defRPr sz="1400"/>
            </a:pPr>
            <a:r>
              <a:t>(0, 0, 180f * Time.deltaTime):</a:t>
            </a:r>
          </a:p>
          <a:p>
            <a:pPr>
              <a:defRPr sz="1400"/>
            </a:pPr>
            <a:r>
              <a:t>Yalnızca Z ekseninde döner</a:t>
            </a:r>
          </a:p>
          <a:p>
            <a:pPr>
              <a:defRPr sz="1400"/>
            </a:pPr>
            <a:r>
              <a:t>Time.deltaTime çarpanı sayesinde her cihazda sabit hızla döner (frame'e bağlı kalmaz)</a:t>
            </a:r>
          </a:p>
          <a:p>
            <a:pPr>
              <a:defRPr sz="1400"/>
            </a:pPr>
          </a:p>
          <a:p>
            <a:pPr>
              <a:defRPr b="1" sz="1400"/>
            </a:pPr>
            <a:r>
              <a:t>✅ Ne İşe Yarar?</a:t>
            </a:r>
          </a:p>
          <a:p>
            <a:pPr>
              <a:buSzPct val="100000"/>
              <a:buFont typeface="Arial"/>
              <a:buChar char="•"/>
              <a:defRPr sz="1400"/>
            </a:pPr>
            <a:r>
              <a:t>Coin veya benzeri nesneleri görsel olarak daha fark edilir ve dinamik hale getirir.</a:t>
            </a:r>
          </a:p>
          <a:p>
            <a:pPr>
              <a:buSzPct val="100000"/>
              <a:buFont typeface="Arial"/>
              <a:buChar char="•"/>
              <a:defRPr sz="1400"/>
            </a:pPr>
            <a:r>
              <a:t>Oyun dünyasına hareket ve canlılık kazandırır.</a:t>
            </a:r>
          </a:p>
          <a:p>
            <a:pPr>
              <a:buSzPct val="100000"/>
              <a:buFont typeface="Arial"/>
              <a:buChar char="•"/>
              <a:defRPr sz="1400"/>
            </a:pPr>
          </a:p>
          <a:p>
            <a:pPr>
              <a:buSzPct val="100000"/>
              <a:buFont typeface="Arial"/>
              <a:buChar char="•"/>
              <a:defRPr sz="1400"/>
            </a:pPr>
            <a:r>
              <a:t>Coin objesinin Inspector penceresinde add component diyerek oluşturduğumuz bu scripti coin objemize atıyoruz</a:t>
            </a:r>
          </a:p>
          <a:p>
            <a:pPr>
              <a:defRPr sz="1400"/>
            </a:pPr>
          </a:p>
          <a:p>
            <a:pPr>
              <a:defRPr sz="1400"/>
            </a:pPr>
          </a:p>
        </p:txBody>
      </p:sp>
      <p:pic>
        <p:nvPicPr>
          <p:cNvPr id="506" name="Resim 3" descr="Resim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7" y="0"/>
            <a:ext cx="6959156" cy="3846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Resim 6" descr="Resim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39988" y="3968937"/>
            <a:ext cx="2896006" cy="1552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1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0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🟡 Skor Sistemi ve Seviye Geçişleri – Skor Artışı ve Coin Toplama</a:t>
            </a:r>
          </a:p>
        </p:txBody>
      </p:sp>
      <p:sp>
        <p:nvSpPr>
          <p:cNvPr id="511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51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Metin kutusu 5"/>
          <p:cNvSpPr txBox="1"/>
          <p:nvPr/>
        </p:nvSpPr>
        <p:spPr>
          <a:xfrm>
            <a:off x="138200" y="1025541"/>
            <a:ext cx="4987849" cy="1711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Projemizin hierarchy bölümüne sağ tıklayıp UI&gt;Text ekleyelim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Canvasın altındaki Text’e tıklayıp Inspector penceresinde rect transform üst / orta seçeneğini seçelim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Ve text kısmında font size’ı 25 olarak ayarlayalım.</a:t>
            </a:r>
          </a:p>
          <a:p>
            <a:pPr>
              <a:defRPr sz="1400"/>
            </a:pPr>
          </a:p>
        </p:txBody>
      </p:sp>
      <p:pic>
        <p:nvPicPr>
          <p:cNvPr id="515" name="Resim 7" descr="Resim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90457" y="-377712"/>
            <a:ext cx="2038636" cy="42677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Resim 9" descr="Resim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13365" y="466057"/>
            <a:ext cx="2724531" cy="1857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Resim 14" descr="Resim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61957" y="3984576"/>
            <a:ext cx="2784219" cy="2253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Resim 16" descr="Resim 1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374880" y="2750410"/>
            <a:ext cx="3817121" cy="3488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0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1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🟡 Skor yazısının fontunu ayarlama</a:t>
            </a:r>
          </a:p>
        </p:txBody>
      </p:sp>
      <p:sp>
        <p:nvSpPr>
          <p:cNvPr id="522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52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Metin kutusu 5"/>
          <p:cNvSpPr txBox="1"/>
          <p:nvPr/>
        </p:nvSpPr>
        <p:spPr>
          <a:xfrm>
            <a:off x="138200" y="1025541"/>
            <a:ext cx="4987849" cy="3603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Linkte bulunan sayfaya giderek fontu indirelim 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rPr u="sng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hlinkClick r:id="rId4" invalidUrl="" action="" tgtFrame="" tooltip="" history="1" highlightClick="0" endSnd="0"/>
              </a:rPr>
              <a:t>https://www.1001fonts.com/cyber-alert-font.html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Yüklenilen dosyanın içindeki font içeriğini sürükleyerek unity’nin Projects kısmına bırakabiliriz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Text’in font seçeneğinden yüklediğimiz fontu seçerek oyunumuza daha şık bir görünüm kazandırabiliriz</a:t>
            </a:r>
          </a:p>
          <a:p>
            <a:pPr/>
          </a:p>
          <a:p>
            <a:pPr>
              <a:defRPr sz="1400"/>
            </a:pPr>
            <a:r>
              <a:t>Son olarak hierarchy &gt; Canvas’ın inspector kısmınında bulunan</a:t>
            </a:r>
          </a:p>
          <a:p>
            <a:pPr>
              <a:defRPr sz="1400"/>
            </a:pPr>
            <a:r>
              <a:t>UI scale mode ayarını ‘Scale with screen size’ olarak ayarlıyoruz</a:t>
            </a:r>
          </a:p>
          <a:p>
            <a:pPr>
              <a:defRPr sz="1400"/>
            </a:pPr>
          </a:p>
          <a:p>
            <a:pPr>
              <a:defRPr sz="1400"/>
            </a:pPr>
          </a:p>
        </p:txBody>
      </p:sp>
      <p:pic>
        <p:nvPicPr>
          <p:cNvPr id="526" name="Resim 3" descr="Resim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61955" y="-10"/>
            <a:ext cx="6930045" cy="2983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Resim 6" descr="Resim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61955" y="2983606"/>
            <a:ext cx="4186823" cy="862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Resim 10" descr="Resim 1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629706" y="2482549"/>
            <a:ext cx="1757471" cy="1231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Resim 15" descr="Resim 1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13108" y="3845738"/>
            <a:ext cx="2934110" cy="1638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Resim 17" descr="Resim 17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629708" y="3550504"/>
            <a:ext cx="2607386" cy="3307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1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3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🟡 Skor Sistemi ve Seviye Geçişleri – Skor Artışı ve Coin Toplama</a:t>
            </a:r>
          </a:p>
        </p:txBody>
      </p:sp>
      <p:sp>
        <p:nvSpPr>
          <p:cNvPr id="534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53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Metin kutusu 5"/>
          <p:cNvSpPr txBox="1"/>
          <p:nvPr/>
        </p:nvSpPr>
        <p:spPr>
          <a:xfrm>
            <a:off x="138200" y="1025541"/>
            <a:ext cx="4987849" cy="3743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Script klasörümüze coin adında bir script oluşturalım.</a:t>
            </a:r>
          </a:p>
          <a:p>
            <a:pPr>
              <a:defRPr sz="1400"/>
            </a:pPr>
            <a:r>
              <a:t>Bu script parçası, oyuncu coin topladıkça skorun artmasını sağlayan sistemin temelini oluşturur.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private int score;</a:t>
            </a:r>
          </a:p>
          <a:p>
            <a:pPr>
              <a:defRPr sz="1400"/>
            </a:pPr>
            <a:r>
              <a:t>Oyuncunun o anki skorunu tutar. Her coin toplandığında artar.</a:t>
            </a:r>
          </a:p>
          <a:p>
            <a:pPr>
              <a:defRPr sz="1400"/>
            </a:pPr>
            <a:r>
              <a:t>public Text scoreText;</a:t>
            </a:r>
          </a:p>
          <a:p>
            <a:pPr>
              <a:defRPr sz="1400"/>
            </a:pPr>
            <a:r>
              <a:t>UI’da yer alan Text bileşenine atanır.</a:t>
            </a:r>
          </a:p>
          <a:p>
            <a:pPr>
              <a:defRPr sz="1400"/>
            </a:pPr>
            <a:r>
              <a:t>Skor değeri bu Text aracılığıyla ekranda gösterilir.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Hierarchy’deki canvasın altındaki text’i gameManager’ın Inspector panelindeki scoreText alanına sürüklüyoruz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Text’in isimlendirmesini ScoreText olarak değiştirebiliriz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</p:txBody>
      </p:sp>
      <p:pic>
        <p:nvPicPr>
          <p:cNvPr id="538" name="Resim 4" descr="Resim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7" y="-10"/>
            <a:ext cx="5424599" cy="3169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Resim 8" descr="Resim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1458" y="4204411"/>
            <a:ext cx="3542321" cy="2524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Resim 13" descr="Resim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32241" y="3169920"/>
            <a:ext cx="5454315" cy="2368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3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3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🟡 Skor Sistemi ve Seviye Geçişleri – Skor Artışı ve Coin Toplama</a:t>
            </a:r>
          </a:p>
        </p:txBody>
      </p:sp>
      <p:sp>
        <p:nvSpPr>
          <p:cNvPr id="544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54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Metin kutusu 5"/>
          <p:cNvSpPr txBox="1"/>
          <p:nvPr/>
        </p:nvSpPr>
        <p:spPr>
          <a:xfrm>
            <a:off x="138200" y="1025541"/>
            <a:ext cx="4987849" cy="3119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➕ AddScore() Metodu – Skor Artırma ve UI Güncelleme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Bu fonksiyon, oyuncu coin topladığında çağrılır ve skoru artırır. Aynı zamanda UI üzerindeki metin güncellenir.</a:t>
            </a:r>
          </a:p>
          <a:p>
            <a:pPr>
              <a:defRPr sz="1400"/>
            </a:pPr>
          </a:p>
          <a:p>
            <a:pPr>
              <a:defRPr b="1" sz="1400"/>
            </a:pPr>
            <a:r>
              <a:t>✅ Ne İşe Yarar?</a:t>
            </a:r>
          </a:p>
          <a:p>
            <a:pPr>
              <a:buSzPct val="100000"/>
              <a:buFont typeface="Arial"/>
              <a:buChar char="•"/>
              <a:defRPr sz="1400"/>
            </a:pPr>
            <a:r>
              <a:t>Her coin alımında bu fonksiyon çalışır.</a:t>
            </a:r>
          </a:p>
          <a:p>
            <a:pPr>
              <a:buSzPct val="100000"/>
              <a:buFont typeface="Arial"/>
              <a:buChar char="•"/>
              <a:defRPr sz="1400"/>
            </a:pPr>
            <a:r>
              <a:t>Skor doğru şekilde artar ve anlık olarak UI'da görünür.</a:t>
            </a:r>
          </a:p>
          <a:p>
            <a:pPr>
              <a:buSzPct val="100000"/>
              <a:buFont typeface="Arial"/>
              <a:buChar char="•"/>
              <a:defRPr sz="1400"/>
            </a:pPr>
            <a:r>
              <a:t>Kullanıcıya başarılı ilerleme hissi verir.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</p:txBody>
      </p:sp>
      <p:pic>
        <p:nvPicPr>
          <p:cNvPr id="548" name="Resim 3" descr="Resim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18687" y="331360"/>
            <a:ext cx="4658376" cy="1562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Resim 7" descr="Resim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61957" y="2323804"/>
            <a:ext cx="6413087" cy="1368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3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2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🟡 Skor Sistemi ve Seviye Geçişleri – Skor Artışı ve Coin Toplama</a:t>
            </a:r>
          </a:p>
        </p:txBody>
      </p:sp>
      <p:sp>
        <p:nvSpPr>
          <p:cNvPr id="553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55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Metin kutusu 5"/>
          <p:cNvSpPr txBox="1"/>
          <p:nvPr/>
        </p:nvSpPr>
        <p:spPr>
          <a:xfrm>
            <a:off x="138200" y="1025541"/>
            <a:ext cx="4987849" cy="444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Coin adında bir script oluşturalım</a:t>
            </a:r>
          </a:p>
          <a:p>
            <a:pPr>
              <a:defRPr sz="1400"/>
            </a:pPr>
            <a:r>
              <a:t>Bu script, coin objelerine eklenerek oyuncu çarptığında skorun artmasını ve coin’in sahneden kaldırılmasını sağlar.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gameManager: Skor artırma gibi işlemleri gerçekleştirecek olan kontrol merkezine erişim</a:t>
            </a:r>
          </a:p>
          <a:p>
            <a:pPr>
              <a:defRPr sz="1400"/>
            </a:pPr>
            <a:r>
              <a:t>.scoreValue: Bu coin’in kaç puan değerinde olduğunu belirten sayısal değer.</a:t>
            </a:r>
          </a:p>
          <a:p>
            <a:pPr>
              <a:defRPr sz="1400"/>
            </a:pPr>
            <a:r>
              <a:t>gameManager = FindObjectOfType&lt;GameManager&gt;();</a:t>
            </a:r>
          </a:p>
          <a:p>
            <a:pPr>
              <a:defRPr sz="1400"/>
            </a:pPr>
            <a:r>
              <a:t>Sahnedeki GameManager objesi bulunur ve referans alınır.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✅ Ne İşe Yarar?</a:t>
            </a:r>
          </a:p>
          <a:p>
            <a:pPr>
              <a:defRPr sz="1400"/>
            </a:pPr>
            <a:r>
              <a:t>Oyuncu coin’e temas ettiğinde:Skor artırılır,</a:t>
            </a:r>
          </a:p>
          <a:p>
            <a:pPr>
              <a:defRPr sz="1400"/>
            </a:pPr>
            <a:r>
              <a:t>Coin kaybolur (tek kullanımlık),</a:t>
            </a:r>
          </a:p>
          <a:p>
            <a:pPr>
              <a:defRPr sz="1400"/>
            </a:pPr>
            <a:r>
              <a:t>Skor değeri UI’da anında güncellenir.</a:t>
            </a:r>
          </a:p>
          <a:p>
            <a:pPr>
              <a:defRPr sz="1400"/>
            </a:pPr>
            <a:r>
              <a:t>Oyun ilerledikçe coin prefab'larına farklı scoreValue değerleri verilebilir.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</p:txBody>
      </p:sp>
      <p:pic>
        <p:nvPicPr>
          <p:cNvPr id="557" name="Resim 4" descr="Resim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3718" y="-10"/>
            <a:ext cx="5563377" cy="4744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Resim 12" descr="Resim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7141" y="4794856"/>
            <a:ext cx="5269099" cy="1744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4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5320" r="0" b="38431"/>
          <a:stretch>
            <a:fillRect/>
          </a:stretch>
        </p:blipFill>
        <p:spPr>
          <a:xfrm>
            <a:off x="2" y="100634"/>
            <a:ext cx="12191998" cy="6857849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Rectangle 55"/>
          <p:cNvSpPr/>
          <p:nvPr/>
        </p:nvSpPr>
        <p:spPr>
          <a:xfrm>
            <a:off x="-406" y="0"/>
            <a:ext cx="8543515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8" name="Başlık 1"/>
          <p:cNvSpPr txBox="1"/>
          <p:nvPr>
            <p:ph type="title"/>
          </p:nvPr>
        </p:nvSpPr>
        <p:spPr>
          <a:xfrm>
            <a:off x="323113" y="2080566"/>
            <a:ext cx="5772887" cy="3062860"/>
          </a:xfrm>
          <a:prstGeom prst="rect">
            <a:avLst/>
          </a:prstGeom>
        </p:spPr>
        <p:txBody>
          <a:bodyPr/>
          <a:lstStyle/>
          <a:p>
            <a:pPr defTabSz="886968">
              <a:defRPr sz="1746"/>
            </a:pPr>
            <a:r>
              <a:t>Unity açıldığında seni karşılayan ana bölümler:</a:t>
            </a:r>
            <a:br/>
            <a:br/>
            <a:r>
              <a:t>Hierarchy: Sahnedeki tüm objeleri listeler.</a:t>
            </a:r>
            <a:br/>
            <a:r>
              <a:t>Scene: 3D oyun dünyanı düzenlediğin alan.</a:t>
            </a:r>
            <a:br/>
            <a:r>
              <a:t>Game: Oyunun çalışırken nasıl görüneceğini gösterir.</a:t>
            </a:r>
            <a:br/>
            <a:r>
              <a:t>Inspector: Seçtiğin objeye ait ayarları gösterir.</a:t>
            </a:r>
            <a:br/>
            <a:r>
              <a:t>Project: Dosya sistemin (Assets, Scripts, Materials klasörleri vs.)</a:t>
            </a:r>
            <a:br/>
            <a:r>
              <a:t>📝 </a:t>
            </a:r>
            <a:r>
              <a:rPr i="1"/>
              <a:t>İlk kez açılıyorsa Layout menüsünden “Default” veya “2 by 3” görünümü seçebilirsin.</a:t>
            </a:r>
          </a:p>
        </p:txBody>
      </p:sp>
      <p:sp>
        <p:nvSpPr>
          <p:cNvPr id="149" name="Alt Başlık 2"/>
          <p:cNvSpPr txBox="1"/>
          <p:nvPr>
            <p:ph type="body" sz="quarter" idx="1"/>
          </p:nvPr>
        </p:nvSpPr>
        <p:spPr>
          <a:xfrm>
            <a:off x="413937" y="1269298"/>
            <a:ext cx="4374374" cy="445279"/>
          </a:xfrm>
          <a:prstGeom prst="rect">
            <a:avLst/>
          </a:prstGeom>
        </p:spPr>
        <p:txBody>
          <a:bodyPr/>
          <a:lstStyle/>
          <a:p>
            <a:pPr/>
            <a:r>
              <a:t>4. Unity Arayüzünü Tanı</a:t>
            </a:r>
          </a:p>
        </p:txBody>
      </p:sp>
      <p:sp>
        <p:nvSpPr>
          <p:cNvPr id="150" name="Straight Connector 57"/>
          <p:cNvSpPr/>
          <p:nvPr/>
        </p:nvSpPr>
        <p:spPr>
          <a:xfrm>
            <a:off x="718052" y="1031001"/>
            <a:ext cx="978861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51" name="Resim 4" descr="Resim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9945" y="1618998"/>
            <a:ext cx="6141132" cy="3191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400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4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8" grpId="1"/>
      <p:bldP build="p" bldLvl="1" animBg="1" rev="0" advAuto="0" spid="149" grpId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1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🟡 Skor Sistemi ve Seviye Geçişleri – Skor Artışı ve Coin Toplama</a:t>
            </a:r>
          </a:p>
        </p:txBody>
      </p:sp>
      <p:sp>
        <p:nvSpPr>
          <p:cNvPr id="562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56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4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Metin kutusu 5"/>
          <p:cNvSpPr txBox="1"/>
          <p:nvPr/>
        </p:nvSpPr>
        <p:spPr>
          <a:xfrm>
            <a:off x="128040" y="1025541"/>
            <a:ext cx="4987849" cy="5775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Prefab klasörüne coin objemizi sürükleyelip atalım ve prefab olan coin’in add component kısmından scriptimizi ekleyelim.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Daha sonra score value kısmını 10 yapalım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Prefab klasöründeki coin prefabını sahnemize sürükleyerek dilediğimiz gibi dağılımını yapabiliriz.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Coin prefabını kopyalayıp bir tane daha coin oluşturuyoruz daha sonra oluşturduğumuz prefab’ın hierarchydeki üstüne sağ tık</a:t>
            </a:r>
          </a:p>
          <a:p>
            <a:pPr marL="285750" indent="-285750">
              <a:buSzPct val="100000"/>
              <a:buChar char="➢"/>
              <a:defRPr sz="1400"/>
            </a:pPr>
            <a:r>
              <a:t>Prefab &gt; unpack completely diyoruz. </a:t>
            </a:r>
          </a:p>
          <a:p>
            <a:pPr marL="285750" indent="-285750">
              <a:buSzPct val="100000"/>
              <a:buChar char="➢"/>
              <a:defRPr sz="1400"/>
            </a:pPr>
          </a:p>
          <a:p>
            <a:pPr>
              <a:defRPr sz="1400"/>
            </a:pPr>
            <a:r>
              <a:t>Oluşturduğumuz yeni coinimizi coin_20 olarak isimlendirip score value değerini 20 yapıyoruz. Coin_20’yi prefab klasörümüze sürüklersek daha sonra kullanmak üzere ayrı bir prefab oluşturabiliriz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. Böylece 2 farklı değerlere sahip ödül sistemimiz olacak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</p:txBody>
      </p:sp>
      <p:pic>
        <p:nvPicPr>
          <p:cNvPr id="566" name="Resim 8" descr="Resim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49642" y="-12"/>
            <a:ext cx="2034384" cy="4436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7" name="Resim 3" descr="Resim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78038" y="-10"/>
            <a:ext cx="2413962" cy="3869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8" name="Resim 13" descr="Resim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84026" y="2922071"/>
            <a:ext cx="2394014" cy="3935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1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1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🟢 Seviye Tamamlandığında Menü Ekleme</a:t>
            </a:r>
          </a:p>
        </p:txBody>
      </p:sp>
      <p:sp>
        <p:nvSpPr>
          <p:cNvPr id="572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57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575" name="Metin kutusu 5"/>
          <p:cNvSpPr txBox="1"/>
          <p:nvPr/>
        </p:nvSpPr>
        <p:spPr>
          <a:xfrm>
            <a:off x="128040" y="1025541"/>
            <a:ext cx="4987849" cy="2930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Canvas’a sağ tıklayarak UI &gt; Panel ekliyoruz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Panele sağ tıklayıp &gt; UI &gt; Text ekliyoruz  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Text ayarlarını ekran görüntüsünden esinlenerek dilediğiniz şekillerde yapabilirsiniz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</p:txBody>
      </p:sp>
      <p:pic>
        <p:nvPicPr>
          <p:cNvPr id="576" name="Resim 4" descr="Resim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11527" y="0"/>
            <a:ext cx="2453403" cy="3983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Resim 7" descr="Resim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34194" y="-10"/>
            <a:ext cx="2657806" cy="4607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" name="Resim 10" descr="Resim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07407" y="2390984"/>
            <a:ext cx="2754550" cy="4467017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Düz Ok Bağlayıcısı 14"/>
          <p:cNvSpPr/>
          <p:nvPr/>
        </p:nvSpPr>
        <p:spPr>
          <a:xfrm>
            <a:off x="8016506" y="1025541"/>
            <a:ext cx="914401" cy="914401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580" name="Düz Ok Bağlayıcısı 16"/>
          <p:cNvSpPr/>
          <p:nvPr/>
        </p:nvSpPr>
        <p:spPr>
          <a:xfrm flipH="1">
            <a:off x="6477594" y="5364419"/>
            <a:ext cx="1840963" cy="468039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1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3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🟢 Seviye Tamamlandığında Menü Ekleme (ANİMASYON)</a:t>
            </a:r>
          </a:p>
        </p:txBody>
      </p:sp>
      <p:sp>
        <p:nvSpPr>
          <p:cNvPr id="584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58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6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587" name="Metin kutusu 5"/>
          <p:cNvSpPr txBox="1"/>
          <p:nvPr/>
        </p:nvSpPr>
        <p:spPr>
          <a:xfrm>
            <a:off x="128040" y="1025541"/>
            <a:ext cx="4987849" cy="3133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Window sekmesinden &gt; animation &gt; Animation seçiyoruz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Panel üzerinde animasyon yapmak istediğimiz için; panele bir kere tıklayıp  Create diyoruz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panelAnimation ismiyle yeni bir animasyon oluşturduk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Not : </a:t>
            </a:r>
          </a:p>
          <a:p>
            <a:pPr>
              <a:defRPr sz="1400"/>
            </a:pPr>
            <a:r>
              <a:t>Canvas altındaki isimlendirmeleri ekran görüntüsündeki gibi yaparsak daha az karışıklık içerecek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</p:txBody>
      </p:sp>
      <p:pic>
        <p:nvPicPr>
          <p:cNvPr id="588" name="Resim 3" descr="Resim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43929" y="0"/>
            <a:ext cx="4114194" cy="27532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89" name="Resim 8" descr="Resim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43929" y="2755267"/>
            <a:ext cx="6339097" cy="1464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90" name="Resim 12" descr="Resim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43929" y="4182945"/>
            <a:ext cx="4856888" cy="2651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1" name="Resim 15" descr="Resim 1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249010" y="3830734"/>
            <a:ext cx="2638794" cy="552527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Düz Ok Bağlayıcısı 18"/>
          <p:cNvSpPr/>
          <p:nvPr/>
        </p:nvSpPr>
        <p:spPr>
          <a:xfrm>
            <a:off x="2773345" y="3365047"/>
            <a:ext cx="301451" cy="431955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3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95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🟢 Seviye Tamamlandığında Menü Ekleme (ANİMASYON)</a:t>
            </a:r>
          </a:p>
        </p:txBody>
      </p:sp>
      <p:sp>
        <p:nvSpPr>
          <p:cNvPr id="596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5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Metin kutusu 5"/>
          <p:cNvSpPr txBox="1"/>
          <p:nvPr/>
        </p:nvSpPr>
        <p:spPr>
          <a:xfrm>
            <a:off x="128040" y="1025541"/>
            <a:ext cx="4987849" cy="2117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Record tuşuna basışdığında editör içerisinde yaptığımız her türlü değişikliğin o anını kaydeder.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Panelin ‘A’ değişkenini değiştirerek tamamen saydam olduğu o anı oluşturabiliyoruz. 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WinText’in de tamamen kapalı olduğu anı kaydediyoruz. </a:t>
            </a:r>
          </a:p>
          <a:p>
            <a:pPr>
              <a:defRPr sz="1400"/>
            </a:pPr>
          </a:p>
          <a:p>
            <a:pPr>
              <a:defRPr sz="1400"/>
            </a:pPr>
          </a:p>
        </p:txBody>
      </p:sp>
      <p:pic>
        <p:nvPicPr>
          <p:cNvPr id="600" name="Resim 4" descr="Resim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8380" y="1099455"/>
            <a:ext cx="3985510" cy="1427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Resim 7" descr="Resim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65762" y="2743424"/>
            <a:ext cx="2934289" cy="2989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Resim 10" descr="Resim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35591" y="2743424"/>
            <a:ext cx="2675526" cy="3774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5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5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🟢 Seviye Tamamlandığında Menü Ekleme (ANİMASYON)</a:t>
            </a:r>
          </a:p>
        </p:txBody>
      </p:sp>
      <p:sp>
        <p:nvSpPr>
          <p:cNvPr id="606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60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8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Metin kutusu 5"/>
          <p:cNvSpPr txBox="1"/>
          <p:nvPr/>
        </p:nvSpPr>
        <p:spPr>
          <a:xfrm>
            <a:off x="128040" y="1025541"/>
            <a:ext cx="4987849" cy="2320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Daha sonra animation kısmında 20. saniye’yi seçip panelimizin ‘A’ değerini tekrardan açıyoruz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Aynı şeyi WinText için de yapıyoruz.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  <a:r>
              <a:t>Kopyalama ve yapıştırma kısayolları ile animasyon sahnelememizi uzatabiliriz. </a:t>
            </a:r>
          </a:p>
          <a:p>
            <a:pPr>
              <a:defRPr sz="1400"/>
            </a:pPr>
          </a:p>
          <a:p>
            <a:pPr>
              <a:defRPr sz="1400"/>
            </a:pPr>
          </a:p>
        </p:txBody>
      </p:sp>
      <p:pic>
        <p:nvPicPr>
          <p:cNvPr id="610" name="Resim 3" descr="Resim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7" y="1393"/>
            <a:ext cx="6930043" cy="361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1" name="Resim 8" descr="Resim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61955" y="3619282"/>
            <a:ext cx="6930044" cy="1596248"/>
          </a:xfrm>
          <a:prstGeom prst="rect">
            <a:avLst/>
          </a:prstGeom>
          <a:ln w="12700">
            <a:miter lim="400000"/>
          </a:ln>
        </p:spPr>
      </p:pic>
      <p:sp>
        <p:nvSpPr>
          <p:cNvPr id="612" name="Düz Ok Bağlayıcısı 12"/>
          <p:cNvSpPr/>
          <p:nvPr/>
        </p:nvSpPr>
        <p:spPr>
          <a:xfrm>
            <a:off x="3557115" y="3135085"/>
            <a:ext cx="1388511" cy="945302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613" name="Resim 15" descr="Resim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555" y="3958542"/>
            <a:ext cx="5222844" cy="2884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5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6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🟣 Seviye Geçişleri ve Build Settings</a:t>
            </a:r>
          </a:p>
        </p:txBody>
      </p:sp>
      <p:sp>
        <p:nvSpPr>
          <p:cNvPr id="617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61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9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Metin kutusu 5"/>
          <p:cNvSpPr txBox="1"/>
          <p:nvPr/>
        </p:nvSpPr>
        <p:spPr>
          <a:xfrm>
            <a:off x="128040" y="1025541"/>
            <a:ext cx="4987849" cy="2930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File’a gelip build settings bölümünü açtığımızda scenes in build</a:t>
            </a:r>
          </a:p>
          <a:p>
            <a:pPr>
              <a:defRPr sz="1400"/>
            </a:pPr>
            <a:r>
              <a:t>.Bölümünü göreceğiz.Bu bölüm  oyunumuz için level tasarımı, sahne değişikliği yaparken indexine göre sahnelerimizi sıralamamızı sağlıyor. 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  <a:r>
              <a:t>Örneğin assets kısmına sağ tık &gt; create &gt; scene &gt; scene oluşturarak buradaki sahne dizilimini indexe göre yapabiliriz. </a:t>
            </a:r>
          </a:p>
          <a:p>
            <a:pPr>
              <a:defRPr sz="1400"/>
            </a:pPr>
            <a:r>
              <a:t>Ve oyunumuzda level atlatmak istediğimizde bu şekilde yaparız.</a:t>
            </a:r>
          </a:p>
          <a:p>
            <a:pPr>
              <a:defRPr sz="1400"/>
            </a:pPr>
          </a:p>
          <a:p>
            <a:pPr>
              <a:defRPr sz="1400"/>
            </a:pPr>
          </a:p>
        </p:txBody>
      </p:sp>
      <p:pic>
        <p:nvPicPr>
          <p:cNvPr id="621" name="Resim 4" descr="Resim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7" y="0"/>
            <a:ext cx="2676900" cy="2715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Resim 7" descr="Resim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67736" y="0"/>
            <a:ext cx="2849627" cy="2819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Resim 10" descr="Resim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22679" y="3235668"/>
            <a:ext cx="2925609" cy="2997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Resim 14" descr="Resim 1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0" y="3067482"/>
            <a:ext cx="5261958" cy="3792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6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7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🟣 Seviye Geçişleri ve Build Settings</a:t>
            </a:r>
          </a:p>
        </p:txBody>
      </p:sp>
      <p:sp>
        <p:nvSpPr>
          <p:cNvPr id="628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62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0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Metin kutusu 5"/>
          <p:cNvSpPr txBox="1"/>
          <p:nvPr/>
        </p:nvSpPr>
        <p:spPr>
          <a:xfrm>
            <a:off x="128040" y="1025541"/>
            <a:ext cx="4987849" cy="626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GameManager scripti;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📦 Neden using UnityEngine.SceneManagement; Eklenir?</a:t>
            </a:r>
          </a:p>
          <a:p>
            <a:pPr>
              <a:defRPr sz="1400"/>
            </a:pPr>
            <a:r>
              <a:t>Bu satır, Unity'de sahneler (scenes) arasında geçiş yapabilmek için gerekli olan kütüphaneyi projeye dahil eder.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⏭️ NextLevel() Fonksiyonu – Sonraki Sahneye Geçiş</a:t>
            </a:r>
          </a:p>
          <a:p>
            <a:pPr>
              <a:defRPr sz="1400"/>
            </a:pPr>
            <a:r>
              <a:t>Bu fonksiyon, geçerli sahnenin index numarasını alır ve bir sonraki sahneyi yükler.</a:t>
            </a:r>
          </a:p>
          <a:p>
            <a:pPr>
              <a:defRPr sz="1400"/>
            </a:pPr>
            <a:r>
              <a:t>SceneManager.GetActiveScene() → Şu anda açık olan sahneyi verir..</a:t>
            </a:r>
          </a:p>
          <a:p>
            <a:pPr>
              <a:defRPr sz="1400"/>
            </a:pPr>
            <a:r>
              <a:t>buildIndex → O sahnenin Build Settings'teki sırasını alır.</a:t>
            </a:r>
          </a:p>
          <a:p>
            <a:pPr>
              <a:defRPr sz="1400"/>
            </a:pPr>
            <a:r>
              <a:t>+ 1 → Bir sonraki sıradaki sahneyi hedefler.</a:t>
            </a:r>
          </a:p>
          <a:p>
            <a:pPr>
              <a:defRPr sz="1400"/>
            </a:pPr>
            <a:r>
              <a:t>SceneManager.LoadScene(...) → Yeni sahneyi yükler.</a:t>
            </a:r>
          </a:p>
          <a:p>
            <a:pPr>
              <a:defRPr sz="1400"/>
            </a:pPr>
          </a:p>
          <a:p>
            <a:pPr>
              <a:defRPr b="1" sz="1400"/>
            </a:pPr>
            <a:r>
              <a:t>✅ Ne İşe Yarar?</a:t>
            </a:r>
          </a:p>
          <a:p>
            <a:pPr>
              <a:buSzPct val="100000"/>
              <a:buFont typeface="Arial"/>
              <a:buChar char="•"/>
              <a:defRPr sz="1400"/>
            </a:pPr>
            <a:r>
              <a:t>Oyuncu bir bölümü tamamladığında, otomatik olarak bir sonraki bölüme geçiş sağlar.</a:t>
            </a:r>
          </a:p>
          <a:p>
            <a:pPr>
              <a:buSzPct val="100000"/>
              <a:buFont typeface="Arial"/>
              <a:buChar char="•"/>
              <a:defRPr sz="1400"/>
            </a:pPr>
            <a:r>
              <a:t>Build Settings’e eklenmiş sahne sıralamasına göre çalışır.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  <a:r>
              <a:t>Daha önce oluşturduğumuz level atlama panelini gamemaneger’ın Inspector  panelindeki winner UI kısmına sürüklüyoruz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</p:txBody>
      </p:sp>
      <p:pic>
        <p:nvPicPr>
          <p:cNvPr id="632" name="Resim 3" descr="Resim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7" y="0"/>
            <a:ext cx="3801005" cy="1267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Resim 8" descr="Resim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61957" y="1267002"/>
            <a:ext cx="5609405" cy="1222740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Resim 15" descr="Resim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48628" y="2489741"/>
            <a:ext cx="2842507" cy="1425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5" name="Resim 20" descr="Resim 2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261957" y="3914804"/>
            <a:ext cx="3943901" cy="2505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7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8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🟣 Seviye Geçişleri ve Build Settings</a:t>
            </a:r>
          </a:p>
        </p:txBody>
      </p:sp>
      <p:sp>
        <p:nvSpPr>
          <p:cNvPr id="639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64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1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Metin kutusu 5"/>
          <p:cNvSpPr txBox="1"/>
          <p:nvPr/>
        </p:nvSpPr>
        <p:spPr>
          <a:xfrm>
            <a:off x="128040" y="1025541"/>
            <a:ext cx="4987849" cy="6966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🏁 LevelUp() Fonksiyonu – Seviye Tamamlandığında UI ve Geçiş</a:t>
            </a:r>
          </a:p>
          <a:p>
            <a:pPr>
              <a:defRPr sz="1400"/>
            </a:pPr>
            <a:r>
              <a:t>Bu fonksiyon, oyuncu bitiş noktasına ulaştığında çalışır. Hem görsel bildirim verir hem de sonraki seviyeye geçişi başlatır.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Kazanma paneli (Winner UI) görünür hale gelir.</a:t>
            </a:r>
          </a:p>
          <a:p>
            <a:pPr>
              <a:defRPr sz="1400"/>
            </a:pPr>
            <a:r>
              <a:t>Belirlenen süre (respawnDelay) kadar bekledikten sonra NextLevel() fonksiyonu çağrılır.</a:t>
            </a:r>
          </a:p>
          <a:p>
            <a:pPr>
              <a:defRPr sz="1400"/>
            </a:pPr>
            <a:r>
              <a:t>Invoke() fonksiyonu zaman gecikmeli işlemler için kullanılır.</a:t>
            </a:r>
          </a:p>
          <a:p>
            <a:pPr>
              <a:defRPr sz="1400"/>
            </a:pPr>
          </a:p>
          <a:p>
            <a:pPr>
              <a:defRPr b="1" sz="1400"/>
            </a:pPr>
            <a:r>
              <a:t>✅ Ne İşe Yarar?</a:t>
            </a:r>
          </a:p>
          <a:p>
            <a:pPr>
              <a:buSzPct val="100000"/>
              <a:buFont typeface="Arial"/>
              <a:buChar char="•"/>
              <a:defRPr sz="1400"/>
            </a:pPr>
            <a:r>
              <a:t>Oyuncuya “Seviye tamamlandı” gibi bir mesaj gösterir.</a:t>
            </a:r>
          </a:p>
          <a:p>
            <a:pPr>
              <a:buSzPct val="100000"/>
              <a:buFont typeface="Arial"/>
              <a:buChar char="•"/>
              <a:defRPr sz="1400"/>
            </a:pPr>
            <a:r>
              <a:t>Kısa bir bekleme süresinden sonra bir sonraki sahneye geçilir.</a:t>
            </a:r>
          </a:p>
          <a:p>
            <a:pPr>
              <a:buSzPct val="100000"/>
              <a:buFont typeface="Arial"/>
              <a:buChar char="•"/>
              <a:defRPr sz="1400"/>
            </a:pPr>
            <a:r>
              <a:t>Bu sayede geçiş daha akıcı ve anlaşılır olur.</a:t>
            </a:r>
          </a:p>
          <a:p>
            <a:pPr>
              <a:buSzPct val="100000"/>
              <a:buFont typeface="Arial"/>
              <a:buChar char="•"/>
              <a:defRPr sz="1400"/>
            </a:pPr>
          </a:p>
          <a:p>
            <a:pPr>
              <a:buSzPct val="100000"/>
              <a:buFont typeface="Arial"/>
              <a:buChar char="•"/>
              <a:defRPr sz="1400"/>
            </a:pPr>
            <a:r>
              <a:t>🎯 OnTriggerEnter – Seviye Bitişi Tespiti</a:t>
            </a:r>
          </a:p>
          <a:p>
            <a:pPr>
              <a:buSzPct val="100000"/>
              <a:buFont typeface="Arial"/>
              <a:buChar char="•"/>
              <a:defRPr sz="1400"/>
            </a:pPr>
            <a:r>
              <a:t>CompareTag("EndTrigger"): Oyuncunun temas ettiği objenin EndTrigger tag’ine sahip olup olmadığını kontrol eder.</a:t>
            </a:r>
          </a:p>
          <a:p>
            <a:pPr>
              <a:buSzPct val="100000"/>
              <a:buFont typeface="Arial"/>
              <a:buChar char="•"/>
              <a:defRPr sz="1400"/>
            </a:pPr>
            <a:r>
              <a:t>gameManager.LevelUp();: Eğer temas doğruysa, seviye tamamlandığı kabul edilir ve LevelUp() çağrılır.</a:t>
            </a:r>
          </a:p>
          <a:p>
            <a:pPr>
              <a:defRPr sz="1400"/>
            </a:pPr>
            <a:r>
              <a:t>✅ Ne İşe Yarar?</a:t>
            </a:r>
          </a:p>
          <a:p>
            <a:pPr>
              <a:defRPr sz="1400"/>
            </a:pPr>
            <a:r>
              <a:t>Oyuncu bitiş noktasına ulaştığında:Kazandı ekranı (WinnerUI) gösterilir,Belirli bir süre sonra bir sonraki sahneye geçiş yapılır.</a:t>
            </a:r>
          </a:p>
          <a:p>
            <a:pPr>
              <a:buSzPct val="100000"/>
              <a:buFont typeface="Arial"/>
              <a:buChar char="•"/>
              <a:defRPr sz="1400"/>
            </a:pPr>
            <a:r>
              <a:t>Bu yapı sayesinde oyun otomatik olarak seviyeler arasında geçiş yapabilir.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</p:txBody>
      </p:sp>
      <p:pic>
        <p:nvPicPr>
          <p:cNvPr id="643" name="Resim 4" descr="Resim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37777" y="129576"/>
            <a:ext cx="4608482" cy="1360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44" name="Resim 9" descr="Resim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91971" y="2660500"/>
            <a:ext cx="5044626" cy="1685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38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7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🟣 Seviye Geçişleri ve Build Settings</a:t>
            </a:r>
          </a:p>
        </p:txBody>
      </p:sp>
      <p:sp>
        <p:nvSpPr>
          <p:cNvPr id="648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64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0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651" name="Metin kutusu 5"/>
          <p:cNvSpPr txBox="1"/>
          <p:nvPr/>
        </p:nvSpPr>
        <p:spPr>
          <a:xfrm>
            <a:off x="128040" y="1025541"/>
            <a:ext cx="4987849" cy="4149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Endtrigger objesi oluşturma;</a:t>
            </a:r>
          </a:p>
          <a:p>
            <a:pPr>
              <a:defRPr sz="1400"/>
            </a:pPr>
            <a:r>
              <a:t>Player objesi oluşturacağımız objeye değdiğinde Panelimizin görünmesini istiyoruz bu yüzden bir obje oluşturacağız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Hierarchy’den cube oluşturuyoruz ve ve scale kısmını X:13 Y:10</a:t>
            </a:r>
          </a:p>
          <a:p>
            <a:pPr>
              <a:defRPr sz="1400"/>
            </a:pPr>
            <a:r>
              <a:t>Z:1 olarak ayarlıyoruz. 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Bu objemizin görünmez olmasını istediğimiz için EndTriggerObjectMaterial adlı bir material oluşturuyoruz. </a:t>
            </a:r>
          </a:p>
          <a:p>
            <a:pPr>
              <a:defRPr sz="1400"/>
            </a:pPr>
            <a:r>
              <a:t>Ve ‘A’ (Alpha) Değerini sıfır yapıyoruz.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Bu material’i objemize atıyoruz. 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Bitirme objemizin Inspector panelinde add tag diyerek EndTrigger adlı bir tag oluşturuyoruz ve objemize atıyoruz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</p:txBody>
      </p:sp>
      <p:pic>
        <p:nvPicPr>
          <p:cNvPr id="652" name="Resim 3" descr="Resim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6117" y="2544385"/>
            <a:ext cx="3605103" cy="2544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3" name="Resim 7" descr="Resim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83201" y="0"/>
            <a:ext cx="3000795" cy="1200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54" name="Resim 10" descr="Resim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20563" y="-10"/>
            <a:ext cx="1970511" cy="3567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5" name="Resim 13" descr="Resim 1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283995" y="-10"/>
            <a:ext cx="1236568" cy="2544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Resim 15" descr="Resim 1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363557" y="5211302"/>
            <a:ext cx="3086532" cy="1028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7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59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 defTabSz="841247">
              <a:defRPr sz="1840"/>
            </a:lvl1pPr>
          </a:lstStyle>
          <a:p>
            <a:pPr/>
            <a:r>
              <a:t>🔁 RespawnCoroutine – Sahne Yeniden Yükleme ile Yeniden Başlatma</a:t>
            </a:r>
          </a:p>
        </p:txBody>
      </p:sp>
      <p:sp>
        <p:nvSpPr>
          <p:cNvPr id="660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66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Metin kutusu 5"/>
          <p:cNvSpPr txBox="1"/>
          <p:nvPr/>
        </p:nvSpPr>
        <p:spPr>
          <a:xfrm>
            <a:off x="128040" y="1025541"/>
            <a:ext cx="4987849" cy="5964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Bu güncelleme ile oyuncu öldüğünde artık sadece pozisyonu sıfırlanmaz, </a:t>
            </a:r>
            <a:r>
              <a:rPr b="1"/>
              <a:t>tüm sahne yeniden yüklenerek oyun tamamen baştan başlatılır</a:t>
            </a:r>
            <a:r>
              <a:t>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🔍 Kod Açıklaması:</a:t>
            </a:r>
          </a:p>
          <a:p>
            <a:pPr>
              <a:defRPr sz="1400"/>
            </a:pPr>
            <a:r>
              <a:t>playerController.gameObject.SetActive(false);</a:t>
            </a:r>
          </a:p>
          <a:p>
            <a:pPr>
              <a:defRPr sz="1400"/>
            </a:pPr>
            <a:r>
              <a:t>yield return new WaitForSeconds(respawnDelay);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Oyuncu geçici olarak sahneden kaldırılır.</a:t>
            </a:r>
          </a:p>
          <a:p>
            <a:pPr>
              <a:defRPr sz="1400"/>
            </a:pPr>
            <a:r>
              <a:t>Belirli bir süre beklenir (respawnDelay).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SceneManager.LoadScene(SceneManager.GetActiveScene().name);</a:t>
            </a:r>
          </a:p>
          <a:p>
            <a:pPr>
              <a:defRPr sz="1400"/>
            </a:pPr>
            <a:r>
              <a:t>Şu anki sahne, ismiyle birlikte yeniden yüklenir.</a:t>
            </a:r>
          </a:p>
          <a:p>
            <a:pPr>
              <a:defRPr sz="1400"/>
            </a:pPr>
            <a:r>
              <a:t>Tüm objeler, script'ler ve pozisyonlar sıfırlanır.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isGameEnding = false;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Sistem yeniden doğma sürecinin tamamlandığını işaret eder.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  <a:r>
              <a:t>🎯 Özet : Bu yeni sistem sayesinde oyuncu öldüğünde sahne tamamen yeniden yüklenir. Böylece hem oyuncu hem de tüm objeler sıfırdan başlar. Eski manuel pozisyon sıfırlama sistemi devre dışı bırakılmıştır.</a:t>
            </a:r>
          </a:p>
          <a:p>
            <a:pPr>
              <a:defRPr sz="1400"/>
            </a:pPr>
          </a:p>
          <a:p>
            <a:pPr>
              <a:defRPr sz="1400"/>
            </a:pPr>
          </a:p>
        </p:txBody>
      </p:sp>
      <p:pic>
        <p:nvPicPr>
          <p:cNvPr id="664" name="Resim 4" descr="Resim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35889" y="129576"/>
            <a:ext cx="6334425" cy="1883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Resim 14" descr="Resim 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69427" y="2999040"/>
            <a:ext cx="6300888" cy="2057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5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5320" r="0" b="38431"/>
          <a:stretch>
            <a:fillRect/>
          </a:stretch>
        </p:blipFill>
        <p:spPr>
          <a:xfrm>
            <a:off x="2" y="100634"/>
            <a:ext cx="12191998" cy="685784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Rectangle 55"/>
          <p:cNvSpPr/>
          <p:nvPr/>
        </p:nvSpPr>
        <p:spPr>
          <a:xfrm>
            <a:off x="-406" y="0"/>
            <a:ext cx="8543515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6" name="Başlık 1"/>
          <p:cNvSpPr txBox="1"/>
          <p:nvPr>
            <p:ph type="title"/>
          </p:nvPr>
        </p:nvSpPr>
        <p:spPr>
          <a:xfrm>
            <a:off x="323113" y="2080566"/>
            <a:ext cx="5876721" cy="1585724"/>
          </a:xfrm>
          <a:prstGeom prst="rect">
            <a:avLst/>
          </a:prstGeom>
        </p:spPr>
        <p:txBody>
          <a:bodyPr/>
          <a:lstStyle/>
          <a:p>
            <a:pPr>
              <a:defRPr sz="1600"/>
            </a:pPr>
            <a:br/>
            <a:r>
              <a:t>Tarayıcıdan </a:t>
            </a:r>
            <a:r>
              <a:rPr u="sng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hlinkClick r:id="rId3" invalidUrl="" action="" tgtFrame="" tooltip="" history="1" highlightClick="0" endSnd="0"/>
              </a:rPr>
              <a:t>https://code.visualstudio.com/</a:t>
            </a:r>
            <a:r>
              <a:t> adresine gir.</a:t>
            </a:r>
            <a:br/>
            <a:br/>
            <a:r>
              <a:t>Download for Windows seçeneği ile indir.</a:t>
            </a:r>
            <a:br/>
            <a:br/>
            <a:r>
              <a:t>Klasik “Next, Next, Finish” kurulumu ile VS Code’u yükle</a:t>
            </a:r>
          </a:p>
        </p:txBody>
      </p:sp>
      <p:sp>
        <p:nvSpPr>
          <p:cNvPr id="157" name="Alt Başlık 2"/>
          <p:cNvSpPr txBox="1"/>
          <p:nvPr>
            <p:ph type="body" sz="quarter" idx="1"/>
          </p:nvPr>
        </p:nvSpPr>
        <p:spPr>
          <a:xfrm>
            <a:off x="191543" y="1269298"/>
            <a:ext cx="6547302" cy="692071"/>
          </a:xfrm>
          <a:prstGeom prst="rect">
            <a:avLst/>
          </a:prstGeom>
        </p:spPr>
        <p:txBody>
          <a:bodyPr/>
          <a:lstStyle>
            <a:lvl1pPr algn="ctr" defTabSz="886968">
              <a:spcBef>
                <a:spcPts val="900"/>
              </a:spcBef>
              <a:defRPr spc="291" sz="2328"/>
            </a:lvl1pPr>
          </a:lstStyle>
          <a:p>
            <a:pPr/>
            <a:r>
              <a:t>5. Visual Studio Code Kurulumu</a:t>
            </a:r>
          </a:p>
        </p:txBody>
      </p:sp>
      <p:sp>
        <p:nvSpPr>
          <p:cNvPr id="158" name="Straight Connector 57"/>
          <p:cNvSpPr/>
          <p:nvPr/>
        </p:nvSpPr>
        <p:spPr>
          <a:xfrm>
            <a:off x="718052" y="1031001"/>
            <a:ext cx="978861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59" name="Resim 5" descr="Resim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3666289"/>
            <a:ext cx="12192000" cy="3430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400"/>
                                        <p:tgtEl>
                                          <p:spTgt spid="1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4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1"/>
      <p:bldP build="p" bldLvl="1" animBg="1" rev="0" advAuto="0" spid="157" grpId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8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 defTabSz="841247">
              <a:defRPr sz="1840"/>
            </a:lvl1pPr>
          </a:lstStyle>
          <a:p>
            <a:pPr/>
            <a:r>
              <a:t>🔁 RespawnCoroutine – Sahne Yeniden Yükleme ile Yeniden Başlatma</a:t>
            </a:r>
          </a:p>
        </p:txBody>
      </p:sp>
      <p:sp>
        <p:nvSpPr>
          <p:cNvPr id="669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67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Metin kutusu 5"/>
          <p:cNvSpPr txBox="1"/>
          <p:nvPr/>
        </p:nvSpPr>
        <p:spPr>
          <a:xfrm>
            <a:off x="128040" y="1025541"/>
            <a:ext cx="4987849" cy="5964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🆕 winText Değişkeni – Kazanma Mesajı için UI Desteği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Bu satır, oyuncu bir bölümü başarıyla tamamladığında ekranda gösterilecek </a:t>
            </a:r>
            <a:r>
              <a:rPr b="1"/>
              <a:t>kazanma mesajını</a:t>
            </a:r>
            <a:r>
              <a:t> temsil eder.</a:t>
            </a:r>
          </a:p>
          <a:p>
            <a:pPr>
              <a:defRPr sz="1400"/>
            </a:pPr>
          </a:p>
          <a:p>
            <a:pPr>
              <a:defRPr b="1" sz="1400"/>
            </a:pPr>
            <a:r>
              <a:t>🏆 LevelUp() Fonksiyonu – Kazanma Mesajı ile Skor Gösterimi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Bu fonksiyon, oyuncu bir bölümü tamamladığında hem “kazandı ekranını” (WinnerUI) gösterir hem de ekrana </a:t>
            </a:r>
            <a:r>
              <a:rPr b="1"/>
              <a:t>toplam puan bilgisini</a:t>
            </a:r>
            <a:r>
              <a:t> yazar.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WinnerUI.SetActive(true);</a:t>
            </a:r>
          </a:p>
          <a:p>
            <a:pPr>
              <a:defRPr sz="1400"/>
            </a:pPr>
            <a:r>
              <a:t>Kazanma paneli (WinnerUI) görünür hale getirilir.</a:t>
            </a:r>
          </a:p>
          <a:p>
            <a:pPr>
              <a:defRPr sz="1400"/>
            </a:pPr>
            <a:r>
              <a:t>winText.text = "Seviye Tamamlandı Toplam Puan " + score;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winText adlı UI metin alanına, oyuncunun topladığı toplam puan yazdırılır.</a:t>
            </a:r>
          </a:p>
          <a:p>
            <a:pPr>
              <a:defRPr sz="1400"/>
            </a:pPr>
            <a:r>
              <a:t>"Toplam Puan" ifadesiyle birlikte score değeri birleştirilerek gösterilir.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Invoke("NextLevel", respawnDelay);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Belirli bir süre sonra (respawnDelay) otomatik olarak bir sonraki seviyeye geçilir.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Not : Panelin görünümünü Inspectorda’ki tikten kapatmak gerekiyor.</a:t>
            </a:r>
          </a:p>
        </p:txBody>
      </p:sp>
      <p:pic>
        <p:nvPicPr>
          <p:cNvPr id="673" name="Resim 3" descr="Resim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57889" y="-13304"/>
            <a:ext cx="4277323" cy="2295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Picture 3" descr="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57889" y="2282540"/>
            <a:ext cx="5800726" cy="133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5" name="Resim 10" descr="Resim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57889" y="3616040"/>
            <a:ext cx="4620271" cy="1762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6" name="Resim 13" descr="Resim 1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14396" y="5495699"/>
            <a:ext cx="3172269" cy="10383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8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79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🧭 Menü Sistemi</a:t>
            </a:r>
          </a:p>
        </p:txBody>
      </p:sp>
      <p:sp>
        <p:nvSpPr>
          <p:cNvPr id="680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68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Metin kutusu 5"/>
          <p:cNvSpPr txBox="1"/>
          <p:nvPr/>
        </p:nvSpPr>
        <p:spPr>
          <a:xfrm>
            <a:off x="137054" y="1167937"/>
            <a:ext cx="4987849" cy="3133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Assets kısmına sağ tıklayıp scenes adlı bir klasör oluşturuyoruz. Klasörün içine sağ tık &gt; Create &gt; Scene diyerek Menu diye bir scene oluşturuyoruz 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Oluşturduğumuz scene’e girip hierarchy &gt; UI &gt; panel oluşturuyoruz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Panele sağ tıklayıp &gt; UI &gt; Image ekliyoruz ve eklediğimiz image’ın Inspector panelindeki source image ksımını knob olarak değiştiriyoruz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Ve rengi gri olarak ayarlıyoruz.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Rect transform değerlerini pos X : 0 , Pos Y : -87.8 pos Z : 0 </a:t>
            </a:r>
          </a:p>
          <a:p>
            <a:pPr>
              <a:defRPr sz="1400"/>
            </a:pPr>
            <a:r>
              <a:t>Olarak ayarlayalım</a:t>
            </a:r>
          </a:p>
        </p:txBody>
      </p:sp>
      <p:pic>
        <p:nvPicPr>
          <p:cNvPr id="684" name="Resim 4" descr="Resim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83201" y="0"/>
            <a:ext cx="2691876" cy="4552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Resim 8" descr="Resim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75076" y="-10"/>
            <a:ext cx="2562952" cy="416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6" name="Resim 12" descr="Resim 1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538028" y="1"/>
            <a:ext cx="1709271" cy="448683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Resim 15" descr="Resim 1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296558" y="4486835"/>
            <a:ext cx="3191321" cy="2267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9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90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🧭 Menü Sistemi’nin ortam ayarları </a:t>
            </a:r>
          </a:p>
        </p:txBody>
      </p:sp>
      <p:sp>
        <p:nvSpPr>
          <p:cNvPr id="691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6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693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Metin kutusu 5"/>
          <p:cNvSpPr txBox="1"/>
          <p:nvPr/>
        </p:nvSpPr>
        <p:spPr>
          <a:xfrm>
            <a:off x="137054" y="1167937"/>
            <a:ext cx="4987849" cy="2117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Menümüzün arka tarafını uzay haline getirmek istiyoruz. Bu yüzden oyununumuzda yaptığımız gibi skybox’ımızı yüklediğimiz asset ile ayarlayacağız. Bu yüzden window &gt; Rendering &gt; Lightning diyoruz ve 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Çıkan paneldeki enviroment kısmındaki skybox Material’ı daha önce yüklediğimiz nebula modeliyle değiştiriyoruz Böylece ekledğimiz image ile şöyle bir görüntü elde edeceğiz.</a:t>
            </a:r>
          </a:p>
          <a:p>
            <a:pPr>
              <a:defRPr sz="1400"/>
            </a:pPr>
            <a:r>
              <a:t>(Panelin ‘A’ değerini kısmayı unutmayın ki arka plan görünsün)</a:t>
            </a:r>
          </a:p>
        </p:txBody>
      </p:sp>
      <p:pic>
        <p:nvPicPr>
          <p:cNvPr id="695" name="Resim 3" descr="Resim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7" y="0"/>
            <a:ext cx="4272563" cy="4699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6" name="Resim 7" descr="Resim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68815" y="0"/>
            <a:ext cx="2701285" cy="4277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Resim 10" descr="Resim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335" y="4002277"/>
            <a:ext cx="4790010" cy="2726147"/>
          </a:xfrm>
          <a:prstGeom prst="rect">
            <a:avLst/>
          </a:prstGeom>
          <a:ln w="12700">
            <a:miter lim="400000"/>
          </a:ln>
        </p:spPr>
      </p:pic>
      <p:sp>
        <p:nvSpPr>
          <p:cNvPr id="698" name="Düz Ok Bağlayıcısı 14"/>
          <p:cNvSpPr/>
          <p:nvPr/>
        </p:nvSpPr>
        <p:spPr>
          <a:xfrm>
            <a:off x="1308350" y="3341656"/>
            <a:ext cx="461456" cy="561750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90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01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🧭 Menü Sistemi</a:t>
            </a:r>
          </a:p>
        </p:txBody>
      </p:sp>
      <p:sp>
        <p:nvSpPr>
          <p:cNvPr id="702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70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8522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4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Resim 4" descr="Resim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33267" y="5894215"/>
            <a:ext cx="2550068" cy="811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Resim 8" descr="Resim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92216" y="8521"/>
            <a:ext cx="2743205" cy="4285838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Metin kutusu 9"/>
          <p:cNvSpPr txBox="1"/>
          <p:nvPr/>
        </p:nvSpPr>
        <p:spPr>
          <a:xfrm>
            <a:off x="137054" y="1167937"/>
            <a:ext cx="4987849" cy="3133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Oyunumuzun menüsüne başlama ve çıkış yapma butonları ekleyeceğiz.  </a:t>
            </a:r>
          </a:p>
          <a:p>
            <a:pPr>
              <a:defRPr sz="1400"/>
            </a:pPr>
            <a:r>
              <a:t>Hierarchy  &gt; panel &gt; UI &gt; Button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Eklediğimiz butonun source image kısmını background sprite yapıyoruz ve rengini kırmızı yapıyoruz 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Oluşturduğumuz button’u kopyalayarak butonumuzun altına alıyoruz ve buttonlarımızı ayrıptırmak için Start ve Exit olarak isimlendiriyoruz.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  <a:r>
              <a:t>Sırada buttonların altındaki text kısmını ayarlamak	 </a:t>
            </a:r>
          </a:p>
        </p:txBody>
      </p:sp>
      <p:pic>
        <p:nvPicPr>
          <p:cNvPr id="708" name="Resim 13" descr="Resim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65678" y="8521"/>
            <a:ext cx="2199966" cy="4302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9" name="Resim 16" descr="Resim 1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711065" y="4259893"/>
            <a:ext cx="1924320" cy="905002"/>
          </a:xfrm>
          <a:prstGeom prst="rect">
            <a:avLst/>
          </a:prstGeom>
          <a:ln w="12700">
            <a:miter lim="400000"/>
          </a:ln>
        </p:spPr>
      </p:pic>
      <p:sp>
        <p:nvSpPr>
          <p:cNvPr id="710" name="Düz Ok Bağlayıcısı 18"/>
          <p:cNvSpPr/>
          <p:nvPr/>
        </p:nvSpPr>
        <p:spPr>
          <a:xfrm>
            <a:off x="3441289" y="3570073"/>
            <a:ext cx="1179872" cy="608637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1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3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🧭 Menü Sistemi</a:t>
            </a:r>
          </a:p>
        </p:txBody>
      </p:sp>
      <p:sp>
        <p:nvSpPr>
          <p:cNvPr id="714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71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8522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" name="Resim 4" descr="Resim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7" y="-8513"/>
            <a:ext cx="6948662" cy="2210939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Metin kutusu 9"/>
          <p:cNvSpPr txBox="1"/>
          <p:nvPr/>
        </p:nvSpPr>
        <p:spPr>
          <a:xfrm>
            <a:off x="137054" y="1167936"/>
            <a:ext cx="4987849" cy="2524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rPr u="sng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hlinkClick r:id="rId5" invalidUrl="" action="" tgtFrame="" tooltip="" history="1" highlightClick="0" endSnd="0"/>
              </a:rPr>
              <a:t>https://www.fontspace.com/sd-dystopian-font-f109410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Sitesinden fontu indiriyoruz ve unity’ye sürüklüyoruz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Start button’unun textine tıklıyoruz ve Inspector’daki text kısmını ‘BASLA’ olarak değiştiriyoruz. Font kısmına ise yüklediğimiz fontu entegre ediyoruz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Aynı işlemi exit button’u için de yapıyoruz. Ortaya çıkan görüntü ekran görüntüsündeki gibi olacak. 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	 </a:t>
            </a:r>
          </a:p>
        </p:txBody>
      </p:sp>
      <p:pic>
        <p:nvPicPr>
          <p:cNvPr id="719" name="Resim 3" descr="Resim 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48302" y="2202426"/>
            <a:ext cx="2048163" cy="4002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Resim 6" descr="Resim 6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86030" y="4311586"/>
            <a:ext cx="3516583" cy="2080422"/>
          </a:xfrm>
          <a:prstGeom prst="rect">
            <a:avLst/>
          </a:prstGeom>
          <a:ln w="12700">
            <a:miter lim="400000"/>
          </a:ln>
        </p:spPr>
      </p:pic>
      <p:sp>
        <p:nvSpPr>
          <p:cNvPr id="721" name="Düz Ok Bağlayıcısı 10"/>
          <p:cNvSpPr/>
          <p:nvPr/>
        </p:nvSpPr>
        <p:spPr>
          <a:xfrm>
            <a:off x="1308349" y="3510116"/>
            <a:ext cx="844917" cy="698090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13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24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🧭 Menü Sistemi</a:t>
            </a:r>
          </a:p>
        </p:txBody>
      </p:sp>
      <p:sp>
        <p:nvSpPr>
          <p:cNvPr id="725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72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9972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728" name="Metin kutusu 9"/>
          <p:cNvSpPr txBox="1"/>
          <p:nvPr/>
        </p:nvSpPr>
        <p:spPr>
          <a:xfrm>
            <a:off x="137054" y="1167937"/>
            <a:ext cx="4987849" cy="2524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Oyunumuzun ismi menüde yazacağı için Panel &gt; UI &gt; Text ekliyoruz ve rect transform kısmındaki pos Y: -162.6 olacak şekilde ayarlıyoruz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Text kısmına oyunumuzun ismini ‘SPACE BALL 1’ yazıyoruz. Ve font’unu daha önce yüklediğimiz cyber alert olarak ayatlıyoruz. 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Size’ı 30 olarak ayarlıyoruz. 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  <a:r>
              <a:t>	 </a:t>
            </a:r>
          </a:p>
        </p:txBody>
      </p:sp>
      <p:pic>
        <p:nvPicPr>
          <p:cNvPr id="729" name="Resim 5" descr="Resim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7" y="-9963"/>
            <a:ext cx="2386777" cy="4797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730" name="Resim 8" descr="Resim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48733" y="-9963"/>
            <a:ext cx="2687474" cy="5302531"/>
          </a:xfrm>
          <a:prstGeom prst="rect">
            <a:avLst/>
          </a:prstGeom>
          <a:ln w="12700">
            <a:miter lim="400000"/>
          </a:ln>
        </p:spPr>
      </p:pic>
      <p:pic>
        <p:nvPicPr>
          <p:cNvPr id="731" name="Resim 13" descr="Resim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5506" y="4203508"/>
            <a:ext cx="4763949" cy="2688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4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34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🧭 Menü Sistemi programlama </a:t>
            </a:r>
          </a:p>
        </p:txBody>
      </p:sp>
      <p:sp>
        <p:nvSpPr>
          <p:cNvPr id="735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73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9972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7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738" name="Metin kutusu 9"/>
          <p:cNvSpPr txBox="1"/>
          <p:nvPr/>
        </p:nvSpPr>
        <p:spPr>
          <a:xfrm>
            <a:off x="137054" y="1167937"/>
            <a:ext cx="4987849" cy="565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Script klasörümüze MainMenu adlı bir script açıyoruz,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Hierarchy’de sağ tık create empty oluşturuyoruz ve ismini MainMenu olarak ayarlıyoruz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Oluşturduğumuz scripti MainMenu olarak oluşturduğumuz game manager’a sürükleyip bırakıyoruz.</a:t>
            </a:r>
          </a:p>
          <a:p>
            <a:pPr>
              <a:defRPr sz="1400"/>
            </a:pPr>
          </a:p>
          <a:p>
            <a:pPr>
              <a:defRPr b="1" sz="1400"/>
            </a:pPr>
            <a:r>
              <a:t>🏠 Ana Menü (MainMenu.cs) – Oyun Başlatma ve Çıkış Fonksiyonları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Bu script, ana menüdeki butonlara bağlanarak oyunun başlamasını veya uygulamanın kapanmasını sağlar.</a:t>
            </a:r>
          </a:p>
          <a:p>
            <a:pPr>
              <a:defRPr sz="1400"/>
            </a:pPr>
          </a:p>
          <a:p>
            <a:pPr>
              <a:defRPr b="1" sz="1400"/>
            </a:pPr>
            <a:r>
              <a:t>🔹 Fonksiyonlar ve Görevleri:</a:t>
            </a:r>
          </a:p>
          <a:p>
            <a:pPr>
              <a:defRPr sz="1400"/>
            </a:pPr>
            <a:r>
              <a:t>🔸 PlayApp()</a:t>
            </a:r>
          </a:p>
          <a:p>
            <a:pPr>
              <a:defRPr sz="1400"/>
            </a:pPr>
            <a:r>
              <a:t>SceneManager.LoadScene(1);</a:t>
            </a:r>
          </a:p>
          <a:p>
            <a:pPr>
              <a:defRPr sz="1400"/>
            </a:pPr>
            <a:r>
              <a:t>Build Settings’teki 1 numaralı sahneyi yükler (genellikle ilk oyun seviyesi).</a:t>
            </a:r>
          </a:p>
          <a:p>
            <a:pPr>
              <a:defRPr sz="1400"/>
            </a:pPr>
            <a:r>
              <a:t>Bu fonksiyon, “Oyuna Başla” butonuna bağlanır</a:t>
            </a:r>
          </a:p>
          <a:p>
            <a:pPr>
              <a:defRPr b="1" sz="1400"/>
            </a:pPr>
            <a:r>
              <a:t>Application.Quit();</a:t>
            </a:r>
          </a:p>
          <a:p>
            <a:pPr>
              <a:defRPr sz="1400"/>
            </a:pPr>
            <a:r>
              <a:t>Debug.Log("Çıkış Yapıldı");</a:t>
            </a:r>
          </a:p>
          <a:p>
            <a:pPr>
              <a:defRPr sz="1400"/>
            </a:pPr>
            <a:r>
              <a:t>Oyunu kapatır.</a:t>
            </a:r>
          </a:p>
          <a:p>
            <a:pPr>
              <a:defRPr sz="1400"/>
            </a:pPr>
            <a:r>
              <a:t>Editor ortamında çalışmadığı için, test sırasında Debug.Log() ile deneme yapılabilir.Gerçek build’de uygulamadan çıkılır.</a:t>
            </a:r>
          </a:p>
          <a:p>
            <a:pPr>
              <a:defRPr sz="1400"/>
            </a:pPr>
            <a:r>
              <a:t>	 </a:t>
            </a:r>
          </a:p>
        </p:txBody>
      </p:sp>
      <p:pic>
        <p:nvPicPr>
          <p:cNvPr id="739" name="Resim 3" descr="Resim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7" y="0"/>
            <a:ext cx="2050698" cy="3601683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Resim 6" descr="Resim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61285" y="20208"/>
            <a:ext cx="3581901" cy="3038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Resim 16" descr="Resim 1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61957" y="3601682"/>
            <a:ext cx="5106114" cy="2229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4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4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🧭 Menü Sistemi programlama </a:t>
            </a:r>
          </a:p>
        </p:txBody>
      </p:sp>
      <p:sp>
        <p:nvSpPr>
          <p:cNvPr id="745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74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9972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748" name="Metin kutusu 9"/>
          <p:cNvSpPr txBox="1"/>
          <p:nvPr/>
        </p:nvSpPr>
        <p:spPr>
          <a:xfrm>
            <a:off x="137054" y="1167937"/>
            <a:ext cx="4987849" cy="3336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Start button’un inspector panelinde bulunan on click() kısmında + ya basıyoruz ve main menu scriptimizi alttaki kısma ekliyoruz. 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 No function yazan yere tıklayıp MainMenu&gt;PlayApp() seçiyoruz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Aynı adımları Exit button’u için de yapıyoruz fakat bu sefer </a:t>
            </a:r>
          </a:p>
          <a:p>
            <a:pPr>
              <a:defRPr sz="1400"/>
            </a:pPr>
            <a:r>
              <a:t>tıklayıp MainMenu&gt;QuittApp() seçiyoruz.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Not : index numarasına göre sahneleri getireceği için build settings kısmını ekran görüntüsündeki gibi sıralamamız gerekmekte </a:t>
            </a:r>
          </a:p>
          <a:p>
            <a:pPr>
              <a:defRPr sz="1400"/>
            </a:pPr>
            <a:r>
              <a:t>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	 </a:t>
            </a:r>
          </a:p>
        </p:txBody>
      </p:sp>
      <p:pic>
        <p:nvPicPr>
          <p:cNvPr id="749" name="Resim 12" descr="Resim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81562" y="-9963"/>
            <a:ext cx="3038900" cy="5010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Resim 4" descr="Resim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20461" y="9971"/>
            <a:ext cx="3010321" cy="1028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751" name="Resim 7" descr="Resim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20461" y="1038815"/>
            <a:ext cx="3640713" cy="2767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2" name="Resim 14" descr="Resim 1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379685" y="3967517"/>
            <a:ext cx="2892076" cy="2910418"/>
          </a:xfrm>
          <a:prstGeom prst="rect">
            <a:avLst/>
          </a:prstGeom>
          <a:ln w="12700">
            <a:miter lim="400000"/>
          </a:ln>
        </p:spPr>
      </p:pic>
      <p:sp>
        <p:nvSpPr>
          <p:cNvPr id="753" name="Düz Ok Bağlayıcısı 16"/>
          <p:cNvSpPr/>
          <p:nvPr/>
        </p:nvSpPr>
        <p:spPr>
          <a:xfrm>
            <a:off x="806245" y="3982065"/>
            <a:ext cx="1376517" cy="648380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4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6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🧭 Menü Sistemine oyun içinden erişim</a:t>
            </a:r>
            <a:br/>
          </a:p>
        </p:txBody>
      </p:sp>
      <p:sp>
        <p:nvSpPr>
          <p:cNvPr id="757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75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9972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9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Metin kutusu 9"/>
          <p:cNvSpPr txBox="1"/>
          <p:nvPr/>
        </p:nvSpPr>
        <p:spPr>
          <a:xfrm>
            <a:off x="137054" y="1167937"/>
            <a:ext cx="4987849" cy="2320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Oyun ekranımızda canvasın içine bir button oluşturuyoruz ve bu button’u scoreText’in altına alıyoruz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  <a:r>
              <a:t>Daha sonra Button’un ismini,source image kısmını , pozisyonlarını ekran görüntüsündeki gibi ayarlıyoruz.</a:t>
            </a:r>
          </a:p>
          <a:p>
            <a:pPr>
              <a:defRPr sz="1400"/>
            </a:pPr>
            <a:r>
              <a:t>Button’un text’inin ayarlamalarını yapıyoruz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	 </a:t>
            </a:r>
          </a:p>
        </p:txBody>
      </p:sp>
      <p:sp>
        <p:nvSpPr>
          <p:cNvPr id="761" name="Düz Ok Bağlayıcısı 16"/>
          <p:cNvSpPr/>
          <p:nvPr/>
        </p:nvSpPr>
        <p:spPr>
          <a:xfrm>
            <a:off x="806245" y="3982065"/>
            <a:ext cx="1376517" cy="648380"/>
          </a:xfrm>
          <a:prstGeom prst="line">
            <a:avLst/>
          </a:prstGeom>
          <a:ln w="63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762" name="Resim 3" descr="Resim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56248" y="-9963"/>
            <a:ext cx="2995784" cy="5497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3" name="Resim 6" descr="Resim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69132" y="568625"/>
            <a:ext cx="3053630" cy="1198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Resim 10" descr="Resim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74548" y="2873181"/>
            <a:ext cx="1963014" cy="3902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5" name="Resim 15" descr="Resim 1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726978" y="2059388"/>
            <a:ext cx="2319817" cy="450647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Düz Ok Bağlayıcısı 18"/>
          <p:cNvSpPr/>
          <p:nvPr/>
        </p:nvSpPr>
        <p:spPr>
          <a:xfrm>
            <a:off x="3677265" y="2624820"/>
            <a:ext cx="5287748" cy="2792755"/>
          </a:xfrm>
          <a:prstGeom prst="line">
            <a:avLst/>
          </a:prstGeom>
          <a:ln w="6350">
            <a:solidFill>
              <a:schemeClr val="accent2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56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9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/>
          <a:p>
            <a:pPr defTabSz="832104">
              <a:defRPr sz="1638"/>
            </a:pPr>
            <a:r>
              <a:t>🧭 Menü Sistemine oyun içinden erişim</a:t>
            </a:r>
            <a:br/>
            <a:r>
              <a:t>programlama</a:t>
            </a:r>
            <a:br/>
          </a:p>
        </p:txBody>
      </p:sp>
      <p:sp>
        <p:nvSpPr>
          <p:cNvPr id="770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77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9972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2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Metin kutusu 9"/>
          <p:cNvSpPr txBox="1"/>
          <p:nvPr/>
        </p:nvSpPr>
        <p:spPr>
          <a:xfrm>
            <a:off x="167312" y="1191398"/>
            <a:ext cx="4987849" cy="1304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Oyunumuzun ana kısmında hierarchy bölümünden </a:t>
            </a:r>
          </a:p>
          <a:p>
            <a:pPr>
              <a:defRPr sz="1400"/>
            </a:pPr>
            <a:r>
              <a:t>Create empty diyerek yeni bir gameObject oluşturup ismini MainMenu yapıyoruz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Ve MainMenu scriptimizi bu objeye atıyoruz. </a:t>
            </a:r>
          </a:p>
          <a:p>
            <a:pPr>
              <a:defRPr sz="1400"/>
            </a:pPr>
            <a:r>
              <a:t>	 </a:t>
            </a:r>
          </a:p>
        </p:txBody>
      </p:sp>
      <p:pic>
        <p:nvPicPr>
          <p:cNvPr id="774" name="Resim 3" descr="Resim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7" y="-9963"/>
            <a:ext cx="1829056" cy="3496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75" name="Resim 6" descr="Resim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22335" y="21606"/>
            <a:ext cx="3200848" cy="32389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6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5320" r="0" b="38431"/>
          <a:stretch>
            <a:fillRect/>
          </a:stretch>
        </p:blipFill>
        <p:spPr>
          <a:xfrm>
            <a:off x="2" y="151"/>
            <a:ext cx="12191998" cy="685784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Rectangle 55"/>
          <p:cNvSpPr/>
          <p:nvPr/>
        </p:nvSpPr>
        <p:spPr>
          <a:xfrm>
            <a:off x="-406" y="0"/>
            <a:ext cx="8543515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4" name="Başlık 1"/>
          <p:cNvSpPr txBox="1"/>
          <p:nvPr>
            <p:ph type="title"/>
          </p:nvPr>
        </p:nvSpPr>
        <p:spPr>
          <a:xfrm>
            <a:off x="323113" y="2080566"/>
            <a:ext cx="5772887" cy="3062860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1- Unity’ye geri dön</a:t>
            </a:r>
            <a:br/>
            <a:br/>
            <a:r>
              <a:t>2- Sol üstten edit -&gt; Preferences menüsüne gir</a:t>
            </a:r>
            <a:br/>
            <a:br/>
            <a:r>
              <a:t>3- Sol menüden External Tools sekmesine geç</a:t>
            </a:r>
            <a:br/>
            <a:br/>
            <a:r>
              <a:t>4- ‘External Script Editor’ kısmından:</a:t>
            </a:r>
            <a:br/>
            <a:br/>
            <a:r>
              <a:t>*Visual Studio Code’u seç</a:t>
            </a:r>
            <a:br/>
          </a:p>
        </p:txBody>
      </p:sp>
      <p:sp>
        <p:nvSpPr>
          <p:cNvPr id="165" name="Alt Başlık 2"/>
          <p:cNvSpPr txBox="1"/>
          <p:nvPr>
            <p:ph type="body" sz="quarter" idx="1"/>
          </p:nvPr>
        </p:nvSpPr>
        <p:spPr>
          <a:xfrm>
            <a:off x="413937" y="1269298"/>
            <a:ext cx="4374374" cy="445279"/>
          </a:xfrm>
          <a:prstGeom prst="rect">
            <a:avLst/>
          </a:prstGeom>
        </p:spPr>
        <p:txBody>
          <a:bodyPr/>
          <a:lstStyle>
            <a:lvl1pPr>
              <a:lnSpc>
                <a:spcPct val="116999"/>
              </a:lnSpc>
              <a:defRPr spc="200" sz="1500"/>
            </a:lvl1pPr>
          </a:lstStyle>
          <a:p>
            <a:pPr/>
            <a:r>
              <a:t>6. Unity ile VS Code Bağlantısı</a:t>
            </a:r>
          </a:p>
        </p:txBody>
      </p:sp>
      <p:sp>
        <p:nvSpPr>
          <p:cNvPr id="166" name="Straight Connector 57"/>
          <p:cNvSpPr/>
          <p:nvPr/>
        </p:nvSpPr>
        <p:spPr>
          <a:xfrm>
            <a:off x="718052" y="1031001"/>
            <a:ext cx="978861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400"/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4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65" grpId="2"/>
      <p:bldP build="whole" bldLvl="1" animBg="1" rev="0" advAuto="0" spid="164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8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/>
          <a:p>
            <a:pPr defTabSz="832104">
              <a:defRPr sz="1638"/>
            </a:pPr>
            <a:r>
              <a:t>🧭 Menü Sistemine oyun içinden erişim</a:t>
            </a:r>
            <a:br/>
            <a:r>
              <a:t>programlama</a:t>
            </a:r>
            <a:br/>
          </a:p>
        </p:txBody>
      </p:sp>
      <p:sp>
        <p:nvSpPr>
          <p:cNvPr id="779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78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9972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1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Metin kutusu 9"/>
          <p:cNvSpPr txBox="1"/>
          <p:nvPr/>
        </p:nvSpPr>
        <p:spPr>
          <a:xfrm>
            <a:off x="167312" y="1191397"/>
            <a:ext cx="4987849" cy="6357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400"/>
            </a:pPr>
            <a:r>
              <a:t>🏠 Gelişmiş Ana Menü Kontrol Script’i (MainMenu.cs)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Bu script, hem ana menü hem de oyun içi sahneler arasında geçişi kolaylaştırmak için kullanılır. Kullanıcı klavyeden ya da butonlar aracılığıyla sahneler arasında geçiş yapabilir.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🔹 Update() Fonksiyonu ile ESC Tuşu Kontrolü</a:t>
            </a:r>
          </a:p>
          <a:p>
            <a:pPr>
              <a:defRPr sz="1400"/>
            </a:pPr>
            <a:r>
              <a:t>Oyuncu klavyeden ESC tuşuna bastığında 0. indexteki sahne (genelde ana menü) yeniden yüklenir.</a:t>
            </a:r>
          </a:p>
          <a:p>
            <a:pPr>
              <a:defRPr sz="1400"/>
            </a:pPr>
            <a:r>
              <a:t>Oyun sırasında menüye dönmek için kullanılır.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🔹 PlayApp() – Oyunu Başlatma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Menüden “Oyuna Başla” butonuna basıldığında "Level01" adlı sahneye geçilir.</a:t>
            </a:r>
          </a:p>
          <a:p>
            <a:pPr>
              <a:defRPr sz="1400"/>
            </a:pPr>
            <a:r>
              <a:t>Sahne ismi birebir doğru olmalıdır (büyük/küçük harfe dikkat).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🔹 AppMenu() – Ana Menüye Dönüş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Ana menüye dönmek için kullanılabilir.</a:t>
            </a:r>
          </a:p>
          <a:p>
            <a:pPr>
              <a:defRPr sz="1400"/>
            </a:pPr>
            <a:r>
              <a:t>Bu fonksiyon, hem ESC kontrolüyle hem de UI butonuna bağlanarak kullanılabilir.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Menü button’umuzun inspector’daki onclick ayarlarını ekran görüntüsündeki gibi yapıyoruz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	 </a:t>
            </a:r>
          </a:p>
        </p:txBody>
      </p:sp>
      <p:pic>
        <p:nvPicPr>
          <p:cNvPr id="783" name="Resim 4" descr="Resim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957" y="0"/>
            <a:ext cx="3687858" cy="4882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784" name="Resim 8" descr="Resim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00880" y="4795573"/>
            <a:ext cx="4084749" cy="2033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5" name="Resim 13" descr="Resim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89563" y="519792"/>
            <a:ext cx="2962688" cy="1343213"/>
          </a:xfrm>
          <a:prstGeom prst="rect">
            <a:avLst/>
          </a:prstGeom>
          <a:ln w="12700">
            <a:miter lim="400000"/>
          </a:ln>
        </p:spPr>
      </p:pic>
      <p:sp>
        <p:nvSpPr>
          <p:cNvPr id="786" name="Düz Ok Bağlayıcısı 17"/>
          <p:cNvSpPr/>
          <p:nvPr/>
        </p:nvSpPr>
        <p:spPr>
          <a:xfrm flipV="1">
            <a:off x="3539613" y="2084438"/>
            <a:ext cx="6725265" cy="4513008"/>
          </a:xfrm>
          <a:prstGeom prst="line">
            <a:avLst/>
          </a:prstGeom>
          <a:ln w="6350">
            <a:solidFill>
              <a:schemeClr val="accent2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78" grpId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9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/>
          <a:p>
            <a:pPr defTabSz="832104">
              <a:defRPr sz="1638"/>
            </a:pPr>
            <a:r>
              <a:t>🎵 Oyun İçin Arka Plan Müziği Ekleme ve efekt ekleme</a:t>
            </a:r>
            <a:br/>
          </a:p>
        </p:txBody>
      </p:sp>
      <p:sp>
        <p:nvSpPr>
          <p:cNvPr id="790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79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9972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2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Metin kutusu 9"/>
          <p:cNvSpPr txBox="1"/>
          <p:nvPr/>
        </p:nvSpPr>
        <p:spPr>
          <a:xfrm>
            <a:off x="167312" y="1191398"/>
            <a:ext cx="4987849" cy="5165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Menu sahnemizde hierarcy &gt; sağ tık &gt; Audio &gt; Audio source oluşturalım 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Assets kısmına sound adlı bir klasör açalım ve linklerdeki ses efektlerini youtube mp3 yükleme web sitesine atalım.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rPr u="sng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hlinkClick r:id="rId4" invalidUrl="" action="" tgtFrame="" tooltip="" history="1" highlightClick="0" endSnd="0"/>
              </a:rPr>
              <a:t>https://www.youtube.com/watch?v=CMeCrxrMlaY&amp;ab_channel=GUNSHIPMUSIC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rPr u="sng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hlinkClick r:id="rId5" invalidUrl="" action="" tgtFrame="" tooltip="" history="1" highlightClick="0" endSnd="0"/>
              </a:rPr>
              <a:t>https://www.youtube.com/watch?v=HTXiJpCDiH4&amp;ab_channel=LightningEditor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rPr u="sng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hlinkClick r:id="rId6" invalidUrl="" action="" tgtFrame="" tooltip="" history="1" highlightClick="0" endSnd="0"/>
              </a:rPr>
              <a:t>https://www.youtube.com/watch?v=mQSmVZU5EL4&amp;ab_channel=GamingSoundFX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rPr u="sng">
                <a:solidFill>
                  <a:schemeClr val="accent6"/>
                </a:solidFill>
                <a:uFill>
                  <a:solidFill>
                    <a:schemeClr val="accent6"/>
                  </a:solidFill>
                </a:uFill>
                <a:hlinkClick r:id="rId7" invalidUrl="" action="" tgtFrame="" tooltip="" history="1" highlightClick="0" endSnd="0"/>
              </a:rPr>
              <a:t>https://y2mate.nu/en-Okvf/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Ve bu mp3 dosyalarını yükleyip unity’nin içindeki sound klasörüne sürükleyelim.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  <a:r>
              <a:t>	 </a:t>
            </a:r>
          </a:p>
        </p:txBody>
      </p:sp>
      <p:pic>
        <p:nvPicPr>
          <p:cNvPr id="794" name="Resim 5" descr="Resim 5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47773" y="9971"/>
            <a:ext cx="2181530" cy="3115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Resim 7" descr="Resim 7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411391" y="9971"/>
            <a:ext cx="4799878" cy="1658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796" name="Resim 12" descr="Resim 12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429302" y="1668026"/>
            <a:ext cx="4685357" cy="1399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797" name="Resim 15" descr="Resim 15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242688" y="3077046"/>
            <a:ext cx="6142923" cy="1970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798" name="Resim 18" descr="Resim 18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261957" y="5057051"/>
            <a:ext cx="4464304" cy="1686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9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01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/>
          <a:p>
            <a:pPr defTabSz="832104">
              <a:defRPr sz="1638"/>
            </a:pPr>
            <a:r>
              <a:t>🎵 Oyun İçin Arka Plan Müziği Ekleme ve efekt ekleme</a:t>
            </a:r>
            <a:br/>
          </a:p>
        </p:txBody>
      </p:sp>
      <p:sp>
        <p:nvSpPr>
          <p:cNvPr id="802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80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61957" y="9972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4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Metin kutusu 9"/>
          <p:cNvSpPr txBox="1"/>
          <p:nvPr/>
        </p:nvSpPr>
        <p:spPr>
          <a:xfrm>
            <a:off x="167312" y="1191398"/>
            <a:ext cx="4987849" cy="4759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Yüklediğimiz gunship adlı müziği oluşturduğumuz Audio Source’un içindeki Audio Resource kısmına sürükleyelim.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Ve Play on Awake &amp; Loop seçeneklerini tikleyelim.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Sound adlı boş bir gameobect oluşturup,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Daha sonra oyunumuzun ana sahnesinde 3 adet daha audio source  oluşturup isimlerini İntro, CoinSound ve CrashSound olarak adlandıralım. Ve Soundun üstüne sürükleyerek child yapalım.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Yüklediğimiz ses efektlerini sırasıyla bu objelere sürükleyip bırakalım ve Crash sound &amp; Coin soundun tiklerinin işaretini kaldıralım.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İntronun ise açık olacak.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  <a:r>
              <a:t>	 </a:t>
            </a:r>
          </a:p>
        </p:txBody>
      </p:sp>
      <p:pic>
        <p:nvPicPr>
          <p:cNvPr id="806" name="Resim 3" descr="Resim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22473" y="9971"/>
            <a:ext cx="2409731" cy="39490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7" name="Resim 6" descr="Resim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32203" y="9971"/>
            <a:ext cx="2124372" cy="2514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808" name="Resim 10" descr="Resim 10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56574" y="9971"/>
            <a:ext cx="1734156" cy="3901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9" name="Resim 14" descr="Resim 1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32203" y="2452509"/>
            <a:ext cx="1856929" cy="4125272"/>
          </a:xfrm>
          <a:prstGeom prst="rect">
            <a:avLst/>
          </a:prstGeom>
          <a:ln w="12700">
            <a:miter lim="400000"/>
          </a:ln>
        </p:spPr>
      </p:pic>
      <p:pic>
        <p:nvPicPr>
          <p:cNvPr id="810" name="Resim 17" descr="Resim 1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719915" y="3969498"/>
            <a:ext cx="1879998" cy="2608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01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13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/>
          <a:p>
            <a:pPr defTabSz="832104">
              <a:defRPr sz="1638"/>
            </a:pPr>
            <a:r>
              <a:t>🎵 Oyun İçin Arka Plan Müziği Ekleme ve efekt ekleme</a:t>
            </a:r>
            <a:br/>
          </a:p>
        </p:txBody>
      </p:sp>
      <p:sp>
        <p:nvSpPr>
          <p:cNvPr id="814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81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92495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6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817" name="Metin kutusu 9"/>
          <p:cNvSpPr txBox="1"/>
          <p:nvPr/>
        </p:nvSpPr>
        <p:spPr>
          <a:xfrm>
            <a:off x="179399" y="951897"/>
            <a:ext cx="5079462" cy="6668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PlayerController scriptinde: 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💥 Çarpışma Anında Ses Efekti – crashSound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Bu değişken, sahnedeki bir </a:t>
            </a:r>
            <a:r>
              <a:rPr b="1"/>
              <a:t>AudioSource bileşenine</a:t>
            </a:r>
            <a:r>
              <a:t> bağlanarak çarpışma gerçekleştiğinde ses çalınmasını sağlar.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🔍 Ne İşe Yarar?</a:t>
            </a:r>
          </a:p>
          <a:p>
            <a:pPr>
              <a:defRPr sz="1400"/>
            </a:pPr>
            <a:r>
              <a:t>Oyuncu bir bariyere çarptığında gerçekçi bir "çarpma efekti" duyulur.</a:t>
            </a:r>
          </a:p>
          <a:p>
            <a:pPr>
              <a:defRPr sz="1400"/>
            </a:pPr>
            <a:r>
              <a:t>AudioSource.Play() komutu ile tetiklenir (genellikle OnCollisionEnter() içinde).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  <a:r>
              <a:t>Player objesine bağlı olan player controller scriptine Crash sound’u ekran görüntüsündeki gibi atıyoruz.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🔊 crashSound.Play(); – Çarpma Anında Ses Çalma</a:t>
            </a:r>
          </a:p>
          <a:p>
            <a:pPr>
              <a:defRPr sz="1400"/>
            </a:pPr>
            <a:r>
              <a:t>Bu satır, oyuncu bir engelle çarpıştığında </a:t>
            </a:r>
            <a:r>
              <a:rPr b="1"/>
              <a:t>önceden tanımlanmış ses kaynağını (AudioSource)</a:t>
            </a:r>
            <a:r>
              <a:t> oynatır.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 Ne İşe Yarar?</a:t>
            </a:r>
          </a:p>
          <a:p>
            <a:pPr>
              <a:defRPr sz="1400"/>
            </a:pPr>
            <a:r>
              <a:t>crashSound, bir ses dosyasını barındıran AudioSource bileşenidir..Play() fonksiyonu ile çarpışma anında ses efekti çalınır.Oyuncuya çarpışma geri bildirimi hem görsel hem işitsel olarak sağlanmış olur.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  <a:r>
              <a:t>	 </a:t>
            </a:r>
          </a:p>
        </p:txBody>
      </p:sp>
      <p:pic>
        <p:nvPicPr>
          <p:cNvPr id="818" name="Resim 4" descr="Resim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92495" y="0"/>
            <a:ext cx="3746544" cy="1415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19" name="Resim 12" descr="Resim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04580" y="1655230"/>
            <a:ext cx="3757640" cy="2177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820" name="Resim 15" descr="Resim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304580" y="3998409"/>
            <a:ext cx="5573567" cy="23837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13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3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/>
          <a:p>
            <a:pPr defTabSz="832104">
              <a:defRPr sz="1638"/>
            </a:pPr>
            <a:r>
              <a:t>🎵 Oyun İçin Arka Plan Müziği Ekleme ve efekt ekleme</a:t>
            </a:r>
            <a:br/>
          </a:p>
        </p:txBody>
      </p:sp>
      <p:sp>
        <p:nvSpPr>
          <p:cNvPr id="824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825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92495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6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827" name="Metin kutusu 9"/>
          <p:cNvSpPr txBox="1"/>
          <p:nvPr/>
        </p:nvSpPr>
        <p:spPr>
          <a:xfrm>
            <a:off x="179399" y="951898"/>
            <a:ext cx="5079462" cy="5449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/>
            </a:pPr>
            <a:r>
              <a:t>🔔 coinSound.Play(); – Coin Toplandığında Ses Efekti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Bu komut, oyuncu bir coin'e temas ettiğinde </a:t>
            </a:r>
            <a:r>
              <a:rPr b="1"/>
              <a:t>tanımlı ses efektini</a:t>
            </a:r>
            <a:r>
              <a:t> oynatır.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🔍 Kodun Amacı: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public AudioSource coinSound;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Sahnedeki bir ses kaynağı (AudioSource) coin objesine atanır.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coinSound.Play();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Oyuncu coin’e değdiği anda ses efekti başlatılır.</a:t>
            </a:r>
          </a:p>
          <a:p>
            <a:pPr>
              <a:defRPr sz="1400"/>
            </a:pPr>
          </a:p>
          <a:p>
            <a:pPr>
              <a:defRPr sz="1400"/>
            </a:pPr>
          </a:p>
          <a:p>
            <a:pPr>
              <a:defRPr sz="1400"/>
            </a:pPr>
            <a:r>
              <a:t>. ✅ Ne Sağlar?</a:t>
            </a:r>
          </a:p>
          <a:p>
            <a:pPr>
              <a:defRPr sz="1400"/>
            </a:pPr>
            <a:r>
              <a:t>Coin toplama eylemi işitsel olarak da hissedilir.</a:t>
            </a:r>
          </a:p>
          <a:p>
            <a:pPr>
              <a:defRPr sz="1400"/>
            </a:pPr>
            <a:r>
              <a:t>Oyun daha canlı ve etkileşimli hale gelir.</a:t>
            </a:r>
          </a:p>
          <a:p>
            <a:pPr>
              <a:defRPr sz="1400"/>
            </a:pPr>
            <a:r>
              <a:t>Görsel toplama hareketiyle uyumlu bir ses desteği sunulur.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Coin objelerimize atanmış coin scriptimize yüklediğimiz sesi sürükleyip bırakıyoruz.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	 </a:t>
            </a:r>
          </a:p>
        </p:txBody>
      </p:sp>
      <p:pic>
        <p:nvPicPr>
          <p:cNvPr id="828" name="Resim 3" descr="Resim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92495" y="201778"/>
            <a:ext cx="5258535" cy="4172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829" name="Resim 10" descr="Resim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6000" y="4753035"/>
            <a:ext cx="3115111" cy="13241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23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Rectangle 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32" name="Başlık 1"/>
          <p:cNvSpPr txBox="1"/>
          <p:nvPr>
            <p:ph type="ctrTitle"/>
          </p:nvPr>
        </p:nvSpPr>
        <p:spPr>
          <a:xfrm>
            <a:off x="121593" y="129575"/>
            <a:ext cx="4421676" cy="89596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BONUS 💫</a:t>
            </a:r>
          </a:p>
        </p:txBody>
      </p:sp>
      <p:sp>
        <p:nvSpPr>
          <p:cNvPr id="833" name="Straight Connector 42"/>
          <p:cNvSpPr/>
          <p:nvPr/>
        </p:nvSpPr>
        <p:spPr>
          <a:xfrm>
            <a:off x="592087" y="4882722"/>
            <a:ext cx="978862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83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38"/>
          <a:stretch>
            <a:fillRect/>
          </a:stretch>
        </p:blipFill>
        <p:spPr>
          <a:xfrm>
            <a:off x="5292495" y="0"/>
            <a:ext cx="6929974" cy="6857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5" name="Resim 11" descr="Resim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270" y="4630444"/>
            <a:ext cx="2048162" cy="962160"/>
          </a:xfrm>
          <a:prstGeom prst="rect">
            <a:avLst/>
          </a:prstGeom>
          <a:ln w="12700">
            <a:miter lim="400000"/>
          </a:ln>
        </p:spPr>
      </p:pic>
      <p:sp>
        <p:nvSpPr>
          <p:cNvPr id="836" name="Metin kutusu 9"/>
          <p:cNvSpPr txBox="1"/>
          <p:nvPr/>
        </p:nvSpPr>
        <p:spPr>
          <a:xfrm>
            <a:off x="179399" y="951898"/>
            <a:ext cx="5079462" cy="212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/>
            </a:pPr>
            <a:r>
              <a:t>Oyunumuzu temel olarak bitirdik. Şimdi keyfimize ve zevkimize göre oyunun bariyerlerini, ve coin(para ve ödül)’leri rastgele ve parkur yapacak şekilde yerleştirebiliriz. Oyunu istediğimiz kadar uzatabiliriz </a:t>
            </a:r>
          </a:p>
          <a:p>
            <a:pPr>
              <a:defRPr sz="2000"/>
            </a:pPr>
            <a:r>
              <a:t>	 </a:t>
            </a:r>
          </a:p>
        </p:txBody>
      </p:sp>
      <p:pic>
        <p:nvPicPr>
          <p:cNvPr id="837" name="Resim 4" descr="Resim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1998" y="2630395"/>
            <a:ext cx="7779585" cy="4000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2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Başlık 1"/>
          <p:cNvSpPr txBox="1"/>
          <p:nvPr>
            <p:ph type="title"/>
          </p:nvPr>
        </p:nvSpPr>
        <p:spPr>
          <a:xfrm>
            <a:off x="323114" y="2080566"/>
            <a:ext cx="7513195" cy="3818789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</a:p>
        </p:txBody>
      </p:sp>
      <p:sp>
        <p:nvSpPr>
          <p:cNvPr id="840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84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5320" r="0" b="38431"/>
          <a:stretch>
            <a:fillRect/>
          </a:stretch>
        </p:blipFill>
        <p:spPr>
          <a:xfrm>
            <a:off x="-407" y="-1"/>
            <a:ext cx="12191999" cy="6857849"/>
          </a:xfrm>
          <a:prstGeom prst="rect">
            <a:avLst/>
          </a:prstGeom>
          <a:ln w="12700">
            <a:miter lim="400000"/>
          </a:ln>
        </p:spPr>
      </p:pic>
      <p:sp>
        <p:nvSpPr>
          <p:cNvPr id="842" name="Rectangle 55"/>
          <p:cNvSpPr/>
          <p:nvPr/>
        </p:nvSpPr>
        <p:spPr>
          <a:xfrm>
            <a:off x="-406" y="0"/>
            <a:ext cx="8543515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43" name="Alt Başlık 2"/>
          <p:cNvSpPr txBox="1"/>
          <p:nvPr>
            <p:ph type="body" sz="quarter" idx="1"/>
          </p:nvPr>
        </p:nvSpPr>
        <p:spPr>
          <a:xfrm>
            <a:off x="323114" y="1270975"/>
            <a:ext cx="7815663" cy="7893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TEŞeKKÜRLER 💫</a:t>
            </a:r>
          </a:p>
        </p:txBody>
      </p:sp>
      <p:sp>
        <p:nvSpPr>
          <p:cNvPr id="844" name="Straight Connector 57"/>
          <p:cNvSpPr/>
          <p:nvPr/>
        </p:nvSpPr>
        <p:spPr>
          <a:xfrm>
            <a:off x="718052" y="1031001"/>
            <a:ext cx="978861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45" name="Metin kutusu 3"/>
          <p:cNvSpPr txBox="1"/>
          <p:nvPr/>
        </p:nvSpPr>
        <p:spPr>
          <a:xfrm>
            <a:off x="368426" y="2769716"/>
            <a:ext cx="5079462" cy="24199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</a:defRPr>
            </a:pPr>
            <a:r>
              <a:t>Dinlediğiniz / okuduğunuz ve zaman ayırdığınız için teşekkürler.</a:t>
            </a:r>
          </a:p>
          <a:p>
            <a:pPr>
              <a:defRPr sz="2000">
                <a:solidFill>
                  <a:srgbClr val="FFFFFF"/>
                </a:solidFill>
              </a:defRPr>
            </a:pPr>
          </a:p>
          <a:p>
            <a:pPr>
              <a:defRPr sz="2000">
                <a:solidFill>
                  <a:srgbClr val="FFFFFF"/>
                </a:solidFill>
              </a:defRPr>
            </a:pPr>
            <a:r>
              <a:t>Özgür Eyyupoğlu </a:t>
            </a:r>
          </a:p>
          <a:p>
            <a:pPr>
              <a:defRPr sz="2000">
                <a:solidFill>
                  <a:srgbClr val="FFFFFF"/>
                </a:solidFill>
              </a:defRPr>
            </a:pPr>
          </a:p>
          <a:p>
            <a:pPr>
              <a:defRPr sz="2000">
                <a:solidFill>
                  <a:srgbClr val="FFFFFF"/>
                </a:solidFill>
              </a:defRPr>
            </a:pPr>
          </a:p>
          <a:p>
            <a:pPr>
              <a:defRPr sz="2000">
                <a:solidFill>
                  <a:srgbClr val="FFFFFF"/>
                </a:solidFill>
              </a:defRPr>
            </a:pPr>
          </a:p>
          <a:p>
            <a:pPr>
              <a:defRPr sz="2000">
                <a:solidFill>
                  <a:srgbClr val="FFFFFF"/>
                </a:solidFill>
              </a:defRPr>
            </a:pPr>
            <a:r>
              <a:t>	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400"/>
                                        <p:tgtEl>
                                          <p:spTgt spid="8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400"/>
                                        <p:tgtEl>
                                          <p:spTgt spid="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843" grpId="2"/>
      <p:bldP build="whole" bldLvl="1" animBg="1" rev="0" advAuto="0" spid="83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6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5320" r="0" b="38431"/>
          <a:stretch>
            <a:fillRect/>
          </a:stretch>
        </p:blipFill>
        <p:spPr>
          <a:xfrm>
            <a:off x="2" y="151"/>
            <a:ext cx="12191998" cy="6857849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Rectangle 55"/>
          <p:cNvSpPr/>
          <p:nvPr/>
        </p:nvSpPr>
        <p:spPr>
          <a:xfrm>
            <a:off x="-406" y="0"/>
            <a:ext cx="8543515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1" name="Başlık 1"/>
          <p:cNvSpPr txBox="1"/>
          <p:nvPr>
            <p:ph type="title"/>
          </p:nvPr>
        </p:nvSpPr>
        <p:spPr>
          <a:xfrm>
            <a:off x="323114" y="2080566"/>
            <a:ext cx="7513195" cy="381878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7000"/>
              </a:lnSpc>
              <a:spcBef>
                <a:spcPts val="800"/>
              </a:spcBef>
              <a:defRPr sz="1800"/>
            </a:pPr>
            <a:r>
              <a:t>Adım 6.1: VS Code'da Extensions Panelini Aç</a:t>
            </a:r>
            <a:br/>
            <a:r>
              <a:t>•VS Code açıkken sol taraftaki kare simgesine   (Extensions) tıkla</a:t>
            </a:r>
            <a:br/>
            <a:r>
              <a:t>veya</a:t>
            </a:r>
            <a:br/>
            <a:r>
              <a:t>•Klavyeden Ctrl + Shift + X kısayolunu kullan.</a:t>
            </a:r>
            <a:br/>
            <a:br/>
            <a:br/>
            <a:r>
              <a:t> </a:t>
            </a:r>
          </a:p>
        </p:txBody>
      </p:sp>
      <p:sp>
        <p:nvSpPr>
          <p:cNvPr id="172" name="Alt Başlık 2"/>
          <p:cNvSpPr txBox="1"/>
          <p:nvPr>
            <p:ph type="body" sz="quarter" idx="1"/>
          </p:nvPr>
        </p:nvSpPr>
        <p:spPr>
          <a:xfrm>
            <a:off x="363519" y="731982"/>
            <a:ext cx="7815663" cy="789300"/>
          </a:xfrm>
          <a:prstGeom prst="rect">
            <a:avLst/>
          </a:prstGeom>
        </p:spPr>
        <p:txBody>
          <a:bodyPr/>
          <a:lstStyle/>
          <a:p>
            <a:pPr/>
            <a:r>
              <a:t>6. VS Code'da Gerekli Eklentiler (Extensions)</a:t>
            </a:r>
          </a:p>
        </p:txBody>
      </p:sp>
      <p:sp>
        <p:nvSpPr>
          <p:cNvPr id="173" name="Straight Connector 57"/>
          <p:cNvSpPr/>
          <p:nvPr/>
        </p:nvSpPr>
        <p:spPr>
          <a:xfrm>
            <a:off x="718052" y="1031001"/>
            <a:ext cx="978861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400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4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72" grpId="2"/>
      <p:bldP build="whole" bldLvl="1" animBg="1" rev="0" advAuto="0" spid="17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7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0" t="5320" r="0" b="38431"/>
          <a:stretch>
            <a:fillRect/>
          </a:stretch>
        </p:blipFill>
        <p:spPr>
          <a:xfrm>
            <a:off x="2" y="151"/>
            <a:ext cx="12191998" cy="6857849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Rectangle 55"/>
          <p:cNvSpPr/>
          <p:nvPr/>
        </p:nvSpPr>
        <p:spPr>
          <a:xfrm>
            <a:off x="-406" y="0"/>
            <a:ext cx="8543515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8" name="Başlık 1"/>
          <p:cNvSpPr txBox="1"/>
          <p:nvPr>
            <p:ph type="title"/>
          </p:nvPr>
        </p:nvSpPr>
        <p:spPr>
          <a:xfrm>
            <a:off x="323114" y="2080566"/>
            <a:ext cx="7513195" cy="3818789"/>
          </a:xfrm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✅ 1. C# for Visual Studio Code (powered by OmniSharp)</a:t>
            </a:r>
            <a:br/>
            <a:r>
              <a:t>Geliştirici: Microsoft</a:t>
            </a:r>
            <a:br/>
            <a:r>
              <a:t>Ne işe yarar?</a:t>
            </a:r>
            <a:br/>
            <a:r>
              <a:t>C# sözdizimi renklendirme</a:t>
            </a:r>
            <a:br/>
            <a:r>
              <a:t>IntelliSense (otomatik tamamlama)</a:t>
            </a:r>
            <a:br/>
            <a:r>
              <a:t>Hata denetimi</a:t>
            </a:r>
            <a:br/>
            <a:r>
              <a:t>Unity C# scriptleri için temel uzantıdır.</a:t>
            </a:r>
            <a:br/>
            <a:r>
              <a:t>📌 </a:t>
            </a:r>
            <a:r>
              <a:rPr i="1"/>
              <a:t>Ekran Görüntüsü Önerisi:</a:t>
            </a:r>
            <a:br>
              <a:rPr i="1"/>
            </a:br>
            <a:r>
              <a:t>“C#” yazıp Microsoft tarafından geliştirilen uzantının bulunduğu ekran</a:t>
            </a:r>
            <a:br/>
            <a:br/>
            <a:br/>
            <a:r>
              <a:t> </a:t>
            </a:r>
          </a:p>
        </p:txBody>
      </p:sp>
      <p:sp>
        <p:nvSpPr>
          <p:cNvPr id="179" name="Alt Başlık 2"/>
          <p:cNvSpPr txBox="1"/>
          <p:nvPr>
            <p:ph type="body" sz="quarter" idx="1"/>
          </p:nvPr>
        </p:nvSpPr>
        <p:spPr>
          <a:xfrm>
            <a:off x="363519" y="731982"/>
            <a:ext cx="7815663" cy="789300"/>
          </a:xfrm>
          <a:prstGeom prst="rect">
            <a:avLst/>
          </a:prstGeom>
        </p:spPr>
        <p:txBody>
          <a:bodyPr/>
          <a:lstStyle/>
          <a:p>
            <a:pPr/>
            <a:r>
              <a:t>6. VS Code'da Gerekli Eklentiler (Extensions)</a:t>
            </a:r>
          </a:p>
        </p:txBody>
      </p:sp>
      <p:sp>
        <p:nvSpPr>
          <p:cNvPr id="180" name="Straight Connector 57"/>
          <p:cNvSpPr/>
          <p:nvPr/>
        </p:nvSpPr>
        <p:spPr>
          <a:xfrm>
            <a:off x="718052" y="1031001"/>
            <a:ext cx="978861" cy="1"/>
          </a:xfrm>
          <a:prstGeom prst="line">
            <a:avLst/>
          </a:prstGeom>
          <a:ln w="762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4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400"/>
                                        <p:tgtEl>
                                          <p:spTgt spid="17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Class="entr" nodeType="withEffect" presetSubtype="0" presetID="10" grpId="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4" dur="4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79" grpId="2"/>
      <p:bldP build="whole" bldLvl="1" animBg="1" rev="0" advAuto="0" spid="178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DashVTI">
  <a:themeElements>
    <a:clrScheme name="DashVTI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0000FF"/>
      </a:hlink>
      <a:folHlink>
        <a:srgbClr val="FF00FF"/>
      </a:folHlink>
    </a:clrScheme>
    <a:fontScheme name="DashVTI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Dash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ashVTI">
  <a:themeElements>
    <a:clrScheme name="DashVTI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0000FF"/>
      </a:hlink>
      <a:folHlink>
        <a:srgbClr val="FF00FF"/>
      </a:folHlink>
    </a:clrScheme>
    <a:fontScheme name="DashVTI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DashVTI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